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Lst>
  <p:notesMasterIdLst>
    <p:notesMasterId r:id="rId28"/>
  </p:notesMasterIdLst>
  <p:handoutMasterIdLst>
    <p:handoutMasterId r:id="rId29"/>
  </p:handoutMasterIdLst>
  <p:sldIdLst>
    <p:sldId id="271" r:id="rId2"/>
    <p:sldId id="272" r:id="rId3"/>
    <p:sldId id="273" r:id="rId4"/>
    <p:sldId id="274" r:id="rId5"/>
    <p:sldId id="275" r:id="rId6"/>
    <p:sldId id="276" r:id="rId7"/>
    <p:sldId id="279" r:id="rId8"/>
    <p:sldId id="277" r:id="rId9"/>
    <p:sldId id="278" r:id="rId10"/>
    <p:sldId id="256" r:id="rId11"/>
    <p:sldId id="257" r:id="rId12"/>
    <p:sldId id="258" r:id="rId13"/>
    <p:sldId id="259" r:id="rId14"/>
    <p:sldId id="260" r:id="rId15"/>
    <p:sldId id="261" r:id="rId16"/>
    <p:sldId id="262" r:id="rId17"/>
    <p:sldId id="263" r:id="rId18"/>
    <p:sldId id="264" r:id="rId19"/>
    <p:sldId id="265" r:id="rId20"/>
    <p:sldId id="266" r:id="rId21"/>
    <p:sldId id="268" r:id="rId22"/>
    <p:sldId id="267" r:id="rId23"/>
    <p:sldId id="269" r:id="rId24"/>
    <p:sldId id="270" r:id="rId25"/>
    <p:sldId id="280" r:id="rId26"/>
    <p:sldId id="281" r:id="rId2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charset="0"/>
        <a:ea typeface="ＭＳ Ｐゴシック" charset="0"/>
        <a:cs typeface="+mn-cs"/>
      </a:defRPr>
    </a:lvl1pPr>
    <a:lvl2pPr marL="457200" algn="l" rtl="0" fontAlgn="base">
      <a:spcBef>
        <a:spcPct val="0"/>
      </a:spcBef>
      <a:spcAft>
        <a:spcPct val="0"/>
      </a:spcAft>
      <a:defRPr sz="2400" kern="1200">
        <a:solidFill>
          <a:schemeClr val="tx1"/>
        </a:solidFill>
        <a:latin typeface="Tahoma" charset="0"/>
        <a:ea typeface="ＭＳ Ｐゴシック" charset="0"/>
        <a:cs typeface="+mn-cs"/>
      </a:defRPr>
    </a:lvl2pPr>
    <a:lvl3pPr marL="914400" algn="l" rtl="0" fontAlgn="base">
      <a:spcBef>
        <a:spcPct val="0"/>
      </a:spcBef>
      <a:spcAft>
        <a:spcPct val="0"/>
      </a:spcAft>
      <a:defRPr sz="2400" kern="1200">
        <a:solidFill>
          <a:schemeClr val="tx1"/>
        </a:solidFill>
        <a:latin typeface="Tahoma" charset="0"/>
        <a:ea typeface="ＭＳ Ｐゴシック" charset="0"/>
        <a:cs typeface="+mn-cs"/>
      </a:defRPr>
    </a:lvl3pPr>
    <a:lvl4pPr marL="1371600" algn="l" rtl="0" fontAlgn="base">
      <a:spcBef>
        <a:spcPct val="0"/>
      </a:spcBef>
      <a:spcAft>
        <a:spcPct val="0"/>
      </a:spcAft>
      <a:defRPr sz="2400" kern="1200">
        <a:solidFill>
          <a:schemeClr val="tx1"/>
        </a:solidFill>
        <a:latin typeface="Tahoma" charset="0"/>
        <a:ea typeface="ＭＳ Ｐゴシック" charset="0"/>
        <a:cs typeface="+mn-cs"/>
      </a:defRPr>
    </a:lvl4pPr>
    <a:lvl5pPr marL="1828800" algn="l" rtl="0" fontAlgn="base">
      <a:spcBef>
        <a:spcPct val="0"/>
      </a:spcBef>
      <a:spcAft>
        <a:spcPct val="0"/>
      </a:spcAft>
      <a:defRPr sz="2400" kern="1200">
        <a:solidFill>
          <a:schemeClr val="tx1"/>
        </a:solidFill>
        <a:latin typeface="Tahoma" charset="0"/>
        <a:ea typeface="ＭＳ Ｐゴシック" charset="0"/>
        <a:cs typeface="+mn-cs"/>
      </a:defRPr>
    </a:lvl5pPr>
    <a:lvl6pPr marL="2286000" algn="l" defTabSz="457200" rtl="0" eaLnBrk="1" latinLnBrk="0" hangingPunct="1">
      <a:defRPr sz="2400" kern="1200">
        <a:solidFill>
          <a:schemeClr val="tx1"/>
        </a:solidFill>
        <a:latin typeface="Tahoma" charset="0"/>
        <a:ea typeface="ＭＳ Ｐゴシック" charset="0"/>
        <a:cs typeface="+mn-cs"/>
      </a:defRPr>
    </a:lvl6pPr>
    <a:lvl7pPr marL="2743200" algn="l" defTabSz="457200" rtl="0" eaLnBrk="1" latinLnBrk="0" hangingPunct="1">
      <a:defRPr sz="2400" kern="1200">
        <a:solidFill>
          <a:schemeClr val="tx1"/>
        </a:solidFill>
        <a:latin typeface="Tahoma" charset="0"/>
        <a:ea typeface="ＭＳ Ｐゴシック" charset="0"/>
        <a:cs typeface="+mn-cs"/>
      </a:defRPr>
    </a:lvl7pPr>
    <a:lvl8pPr marL="3200400" algn="l" defTabSz="457200" rtl="0" eaLnBrk="1" latinLnBrk="0" hangingPunct="1">
      <a:defRPr sz="2400" kern="1200">
        <a:solidFill>
          <a:schemeClr val="tx1"/>
        </a:solidFill>
        <a:latin typeface="Tahoma" charset="0"/>
        <a:ea typeface="ＭＳ Ｐゴシック" charset="0"/>
        <a:cs typeface="+mn-cs"/>
      </a:defRPr>
    </a:lvl8pPr>
    <a:lvl9pPr marL="3657600" algn="l" defTabSz="457200" rtl="0" eaLnBrk="1" latinLnBrk="0" hangingPunct="1">
      <a:defRPr sz="2400" kern="1200">
        <a:solidFill>
          <a:schemeClr val="tx1"/>
        </a:solidFill>
        <a:latin typeface="Tahoma"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7F7F7"/>
    <a:srgbClr val="FFFFFF"/>
    <a:srgbClr val="00002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0929"/>
  </p:normalViewPr>
  <p:slideViewPr>
    <p:cSldViewPr>
      <p:cViewPr>
        <p:scale>
          <a:sx n="100" d="100"/>
          <a:sy n="100" d="100"/>
        </p:scale>
        <p:origin x="-1552" y="-9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5921" dir="2700000" algn="ctr" rotWithShape="0">
                    <a:schemeClr val="bg2"/>
                  </a:outerShdw>
                </a:effectLst>
              </a14:hiddenEffects>
            </a:ext>
            <a:ext uri="{FAA26D3D-D897-4be2-8F04-BA451C77F1D7}">
              <ma14:placeholderFlag xmlns:ma14="http://schemas.microsoft.com/office/mac/drawingml/2011/main" val="1"/>
            </a:ext>
          </a:extLst>
        </p:spPr>
        <p:txBody>
          <a:bodyPr vert="horz" wrap="none" lIns="91440" tIns="45720" rIns="91440" bIns="45720" numCol="1" anchor="t" anchorCtr="0" compatLnSpc="1">
            <a:prstTxWarp prst="textNoShape">
              <a:avLst/>
            </a:prstTxWarp>
          </a:bodyPr>
          <a:lstStyle>
            <a:lvl1pPr>
              <a:defRPr sz="1200"/>
            </a:lvl1pPr>
          </a:lstStyle>
          <a:p>
            <a:endParaRPr lang="en-US"/>
          </a:p>
        </p:txBody>
      </p:sp>
      <p:sp>
        <p:nvSpPr>
          <p:cNvPr id="111619"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5921" dir="2700000" algn="ctr" rotWithShape="0">
                    <a:schemeClr val="bg2"/>
                  </a:outerShdw>
                </a:effectLst>
              </a14:hiddenEffects>
            </a:ext>
            <a:ext uri="{FAA26D3D-D897-4be2-8F04-BA451C77F1D7}">
              <ma14:placeholderFlag xmlns:ma14="http://schemas.microsoft.com/office/mac/drawingml/2011/main" val="1"/>
            </a:ext>
          </a:extLst>
        </p:spPr>
        <p:txBody>
          <a:bodyPr vert="horz" wrap="none" lIns="91440" tIns="45720" rIns="91440" bIns="45720" numCol="1" anchor="t" anchorCtr="0" compatLnSpc="1">
            <a:prstTxWarp prst="textNoShape">
              <a:avLst/>
            </a:prstTxWarp>
          </a:bodyPr>
          <a:lstStyle>
            <a:lvl1pPr algn="r">
              <a:defRPr sz="1200"/>
            </a:lvl1pPr>
          </a:lstStyle>
          <a:p>
            <a:endParaRPr lang="en-US"/>
          </a:p>
        </p:txBody>
      </p:sp>
      <p:sp>
        <p:nvSpPr>
          <p:cNvPr id="111620"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5921" dir="2700000" algn="ctr" rotWithShape="0">
                    <a:schemeClr val="bg2"/>
                  </a:outerShdw>
                </a:effectLst>
              </a14:hiddenEffects>
            </a:ext>
            <a:ext uri="{FAA26D3D-D897-4be2-8F04-BA451C77F1D7}">
              <ma14:placeholderFlag xmlns:ma14="http://schemas.microsoft.com/office/mac/drawingml/2011/main" val="1"/>
            </a:ext>
          </a:extLst>
        </p:spPr>
        <p:txBody>
          <a:bodyPr vert="horz" wrap="none" lIns="91440" tIns="45720" rIns="91440" bIns="45720" numCol="1" anchor="b" anchorCtr="0" compatLnSpc="1">
            <a:prstTxWarp prst="textNoShape">
              <a:avLst/>
            </a:prstTxWarp>
          </a:bodyPr>
          <a:lstStyle>
            <a:lvl1pPr>
              <a:defRPr sz="1200"/>
            </a:lvl1pPr>
          </a:lstStyle>
          <a:p>
            <a:endParaRPr lang="en-US"/>
          </a:p>
        </p:txBody>
      </p:sp>
      <p:sp>
        <p:nvSpPr>
          <p:cNvPr id="111621"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5921" dir="2700000" algn="ctr" rotWithShape="0">
                    <a:schemeClr val="bg2"/>
                  </a:outerShdw>
                </a:effectLst>
              </a14:hiddenEffects>
            </a:ext>
            <a:ext uri="{FAA26D3D-D897-4be2-8F04-BA451C77F1D7}">
              <ma14:placeholderFlag xmlns:ma14="http://schemas.microsoft.com/office/mac/drawingml/2011/main" val="1"/>
            </a:ext>
          </a:extLst>
        </p:spPr>
        <p:txBody>
          <a:bodyPr vert="horz" wrap="none" lIns="91440" tIns="45720" rIns="91440" bIns="45720" numCol="1" anchor="b" anchorCtr="0" compatLnSpc="1">
            <a:prstTxWarp prst="textNoShape">
              <a:avLst/>
            </a:prstTxWarp>
          </a:bodyPr>
          <a:lstStyle>
            <a:lvl1pPr algn="r">
              <a:defRPr sz="1200"/>
            </a:lvl1pPr>
          </a:lstStyle>
          <a:p>
            <a:fld id="{02191959-8697-834A-9FFE-F4128713A86D}" type="slidenum">
              <a:rPr lang="en-US"/>
              <a:pPr/>
              <a:t>‹#›</a:t>
            </a:fld>
            <a:endParaRPr lang="en-US"/>
          </a:p>
        </p:txBody>
      </p:sp>
    </p:spTree>
    <p:extLst>
      <p:ext uri="{BB962C8B-B14F-4D97-AF65-F5344CB8AC3E}">
        <p14:creationId xmlns:p14="http://schemas.microsoft.com/office/powerpoint/2010/main" val="32623250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5921" dir="2700000" algn="ctr" rotWithShape="0">
                    <a:schemeClr val="bg2"/>
                  </a:outerShdw>
                </a:effectLst>
              </a14:hiddenEffects>
            </a:ext>
            <a:ext uri="{FAA26D3D-D897-4be2-8F04-BA451C77F1D7}">
              <ma14:placeholderFlag xmlns:ma14="http://schemas.microsoft.com/office/mac/drawingml/2011/main" val="1"/>
            </a:ext>
          </a:extLst>
        </p:spPr>
        <p:txBody>
          <a:bodyPr vert="horz" wrap="none" lIns="91440" tIns="45720" rIns="91440" bIns="45720" numCol="1" anchor="t" anchorCtr="0" compatLnSpc="1">
            <a:prstTxWarp prst="textNoShape">
              <a:avLst/>
            </a:prstTxWarp>
          </a:bodyPr>
          <a:lstStyle>
            <a:lvl1pPr>
              <a:defRPr sz="1200"/>
            </a:lvl1pPr>
          </a:lstStyle>
          <a:p>
            <a:endParaRPr lang="en-US"/>
          </a:p>
        </p:txBody>
      </p:sp>
      <p:sp>
        <p:nvSpPr>
          <p:cNvPr id="13312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5921" dir="2700000" algn="ctr" rotWithShape="0">
                    <a:schemeClr val="bg2"/>
                  </a:outerShdw>
                </a:effectLst>
              </a14:hiddenEffects>
            </a:ext>
            <a:ext uri="{FAA26D3D-D897-4be2-8F04-BA451C77F1D7}">
              <ma14:placeholderFlag xmlns:ma14="http://schemas.microsoft.com/office/mac/drawingml/2011/main" val="1"/>
            </a:ext>
          </a:extLst>
        </p:spPr>
        <p:txBody>
          <a:bodyPr vert="horz" wrap="none" lIns="91440" tIns="45720" rIns="91440" bIns="45720" numCol="1" anchor="t" anchorCtr="0" compatLnSpc="1">
            <a:prstTxWarp prst="textNoShape">
              <a:avLst/>
            </a:prstTxWarp>
          </a:bodyPr>
          <a:lstStyle>
            <a:lvl1pPr algn="r">
              <a:defRPr sz="1200"/>
            </a:lvl1pPr>
          </a:lstStyle>
          <a:p>
            <a:endParaRPr lang="en-US"/>
          </a:p>
        </p:txBody>
      </p:sp>
      <p:sp>
        <p:nvSpPr>
          <p:cNvPr id="13312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3312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5921" dir="2700000" algn="ctr" rotWithShape="0">
                    <a:schemeClr val="bg2"/>
                  </a:outerShdw>
                </a:effectLst>
              </a14:hiddenEffects>
            </a:ext>
            <a:ext uri="{FAA26D3D-D897-4be2-8F04-BA451C77F1D7}">
              <ma14:placeholderFlag xmlns:ma14="http://schemas.microsoft.com/office/mac/drawingml/2011/main" val="1"/>
            </a:ext>
          </a:extLst>
        </p:spPr>
        <p:txBody>
          <a:bodyPr vert="horz" wrap="non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312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5921" dir="2700000" algn="ctr" rotWithShape="0">
                    <a:schemeClr val="bg2"/>
                  </a:outerShdw>
                </a:effectLst>
              </a14:hiddenEffects>
            </a:ext>
            <a:ext uri="{FAA26D3D-D897-4be2-8F04-BA451C77F1D7}">
              <ma14:placeholderFlag xmlns:ma14="http://schemas.microsoft.com/office/mac/drawingml/2011/main" val="1"/>
            </a:ext>
          </a:extLst>
        </p:spPr>
        <p:txBody>
          <a:bodyPr vert="horz" wrap="none" lIns="91440" tIns="45720" rIns="91440" bIns="45720" numCol="1" anchor="b" anchorCtr="0" compatLnSpc="1">
            <a:prstTxWarp prst="textNoShape">
              <a:avLst/>
            </a:prstTxWarp>
          </a:bodyPr>
          <a:lstStyle>
            <a:lvl1pPr>
              <a:defRPr sz="1200"/>
            </a:lvl1pPr>
          </a:lstStyle>
          <a:p>
            <a:endParaRPr lang="en-US"/>
          </a:p>
        </p:txBody>
      </p:sp>
      <p:sp>
        <p:nvSpPr>
          <p:cNvPr id="13312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5921" dir="2700000" algn="ctr" rotWithShape="0">
                    <a:schemeClr val="bg2"/>
                  </a:outerShdw>
                </a:effectLst>
              </a14:hiddenEffects>
            </a:ext>
            <a:ext uri="{FAA26D3D-D897-4be2-8F04-BA451C77F1D7}">
              <ma14:placeholderFlag xmlns:ma14="http://schemas.microsoft.com/office/mac/drawingml/2011/main" val="1"/>
            </a:ext>
          </a:extLst>
        </p:spPr>
        <p:txBody>
          <a:bodyPr vert="horz" wrap="none" lIns="91440" tIns="45720" rIns="91440" bIns="45720" numCol="1" anchor="b" anchorCtr="0" compatLnSpc="1">
            <a:prstTxWarp prst="textNoShape">
              <a:avLst/>
            </a:prstTxWarp>
          </a:bodyPr>
          <a:lstStyle>
            <a:lvl1pPr algn="r">
              <a:defRPr sz="1200"/>
            </a:lvl1pPr>
          </a:lstStyle>
          <a:p>
            <a:fld id="{C5A7B9AF-988C-0C46-8D65-58D6BD37FCD9}" type="slidenum">
              <a:rPr lang="en-US"/>
              <a:pPr/>
              <a:t>‹#›</a:t>
            </a:fld>
            <a:endParaRPr lang="en-US"/>
          </a:p>
        </p:txBody>
      </p:sp>
    </p:spTree>
    <p:extLst>
      <p:ext uri="{BB962C8B-B14F-4D97-AF65-F5344CB8AC3E}">
        <p14:creationId xmlns:p14="http://schemas.microsoft.com/office/powerpoint/2010/main" val="18126043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charset="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58AD08-251F-EB43-B931-EDCA9C7EFC2C}" type="slidenum">
              <a:rPr lang="en-US"/>
              <a:pPr/>
              <a:t>1</a:t>
            </a:fld>
            <a:endParaRPr lang="en-US"/>
          </a:p>
        </p:txBody>
      </p:sp>
      <p:sp>
        <p:nvSpPr>
          <p:cNvPr id="135170" name="Rectangle 1026"/>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35171"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0AEA15-8C43-FA4D-82CA-819A68917249}" type="slidenum">
              <a:rPr lang="en-US"/>
              <a:pPr/>
              <a:t>10</a:t>
            </a:fld>
            <a:endParaRPr lang="en-US"/>
          </a:p>
        </p:txBody>
      </p:sp>
      <p:sp>
        <p:nvSpPr>
          <p:cNvPr id="134146" name="Rectangle 1026"/>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3414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051966-DC27-F04E-95AB-3B68AAB52F3C}" type="slidenum">
              <a:rPr lang="en-US"/>
              <a:pPr/>
              <a:t>11</a:t>
            </a:fld>
            <a:endParaRPr lang="en-US"/>
          </a:p>
        </p:txBody>
      </p:sp>
      <p:sp>
        <p:nvSpPr>
          <p:cNvPr id="137218"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37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BC595A-702A-B94F-AB2E-2617E868FBD7}" type="slidenum">
              <a:rPr lang="en-US"/>
              <a:pPr/>
              <a:t>12</a:t>
            </a:fld>
            <a:endParaRPr lang="en-US"/>
          </a:p>
        </p:txBody>
      </p:sp>
      <p:sp>
        <p:nvSpPr>
          <p:cNvPr id="138242"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3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3A367E-C28B-6741-AB7B-2097B409E826}" type="slidenum">
              <a:rPr lang="en-US"/>
              <a:pPr/>
              <a:t>13</a:t>
            </a:fld>
            <a:endParaRPr lang="en-US"/>
          </a:p>
        </p:txBody>
      </p:sp>
      <p:sp>
        <p:nvSpPr>
          <p:cNvPr id="139266" name="Rectangle 1026"/>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3926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801C15-DC39-944E-AC08-89AB7AF2342C}" type="slidenum">
              <a:rPr lang="en-US"/>
              <a:pPr/>
              <a:t>14</a:t>
            </a:fld>
            <a:endParaRPr lang="en-US"/>
          </a:p>
        </p:txBody>
      </p:sp>
      <p:sp>
        <p:nvSpPr>
          <p:cNvPr id="140290" name="Rectangle 1026"/>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40291"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AA17C1-F5BA-E840-9AA0-7BE69912BFDE}" type="slidenum">
              <a:rPr lang="en-US"/>
              <a:pPr/>
              <a:t>15</a:t>
            </a:fld>
            <a:endParaRPr lang="en-US"/>
          </a:p>
        </p:txBody>
      </p:sp>
      <p:sp>
        <p:nvSpPr>
          <p:cNvPr id="141314"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41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4B49B3-080C-1C4A-ABB4-45CA139544C4}" type="slidenum">
              <a:rPr lang="en-US"/>
              <a:pPr/>
              <a:t>16</a:t>
            </a:fld>
            <a:endParaRPr lang="en-US"/>
          </a:p>
        </p:txBody>
      </p:sp>
      <p:sp>
        <p:nvSpPr>
          <p:cNvPr id="142338"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42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895604-12F8-0849-9C18-A2B1EA8FEA00}" type="slidenum">
              <a:rPr lang="en-US"/>
              <a:pPr/>
              <a:t>17</a:t>
            </a:fld>
            <a:endParaRPr lang="en-US"/>
          </a:p>
        </p:txBody>
      </p:sp>
      <p:sp>
        <p:nvSpPr>
          <p:cNvPr id="143362" name="Rectangle 1026"/>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43363"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6218D1-1D00-8648-A589-6032DAE37D9D}" type="slidenum">
              <a:rPr lang="en-US"/>
              <a:pPr/>
              <a:t>18</a:t>
            </a:fld>
            <a:endParaRPr lang="en-US"/>
          </a:p>
        </p:txBody>
      </p:sp>
      <p:sp>
        <p:nvSpPr>
          <p:cNvPr id="144386"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44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708C22-3D63-9F47-9070-ED9DB98CEE22}" type="slidenum">
              <a:rPr lang="en-US"/>
              <a:pPr/>
              <a:t>19</a:t>
            </a:fld>
            <a:endParaRPr lang="en-US"/>
          </a:p>
        </p:txBody>
      </p:sp>
      <p:sp>
        <p:nvSpPr>
          <p:cNvPr id="145410"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6E598F-D068-AE4A-81C4-6EE8BE5E8138}" type="slidenum">
              <a:rPr lang="en-US"/>
              <a:pPr/>
              <a:t>2</a:t>
            </a:fld>
            <a:endParaRPr lang="en-US"/>
          </a:p>
        </p:txBody>
      </p:sp>
      <p:sp>
        <p:nvSpPr>
          <p:cNvPr id="136194"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3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7561A5-FC40-4343-A467-6A157E69228A}" type="slidenum">
              <a:rPr lang="en-US"/>
              <a:pPr/>
              <a:t>20</a:t>
            </a:fld>
            <a:endParaRPr lang="en-US"/>
          </a:p>
        </p:txBody>
      </p:sp>
      <p:sp>
        <p:nvSpPr>
          <p:cNvPr id="146434"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4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4A04DE-FC15-654F-A52D-257E47858605}" type="slidenum">
              <a:rPr lang="en-US"/>
              <a:pPr/>
              <a:t>21</a:t>
            </a:fld>
            <a:endParaRPr lang="en-US"/>
          </a:p>
        </p:txBody>
      </p:sp>
      <p:sp>
        <p:nvSpPr>
          <p:cNvPr id="147458"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47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78B57-F65D-5F48-B5D7-E807493478D9}" type="slidenum">
              <a:rPr lang="en-US"/>
              <a:pPr/>
              <a:t>22</a:t>
            </a:fld>
            <a:endParaRPr lang="en-US"/>
          </a:p>
        </p:txBody>
      </p:sp>
      <p:sp>
        <p:nvSpPr>
          <p:cNvPr id="148482"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48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5B29F8-92F4-CC4F-A178-8D5E69D42F46}" type="slidenum">
              <a:rPr lang="en-US"/>
              <a:pPr/>
              <a:t>23</a:t>
            </a:fld>
            <a:endParaRPr lang="en-US"/>
          </a:p>
        </p:txBody>
      </p:sp>
      <p:sp>
        <p:nvSpPr>
          <p:cNvPr id="149506"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49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842F57-FF72-B94A-A57C-AFE63DE812FD}" type="slidenum">
              <a:rPr lang="en-US"/>
              <a:pPr/>
              <a:t>24</a:t>
            </a:fld>
            <a:endParaRPr lang="en-US"/>
          </a:p>
        </p:txBody>
      </p:sp>
      <p:sp>
        <p:nvSpPr>
          <p:cNvPr id="150530"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CE0496-2C91-7249-AB01-E93ADF56BF40}" type="slidenum">
              <a:rPr lang="en-US"/>
              <a:pPr/>
              <a:t>25</a:t>
            </a:fld>
            <a:endParaRPr lang="en-US"/>
          </a:p>
        </p:txBody>
      </p:sp>
      <p:sp>
        <p:nvSpPr>
          <p:cNvPr id="175106"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0A95BD-1348-4B4F-84DD-B4101780DA07}" type="slidenum">
              <a:rPr lang="en-US"/>
              <a:pPr/>
              <a:t>26</a:t>
            </a:fld>
            <a:endParaRPr lang="en-US"/>
          </a:p>
        </p:txBody>
      </p:sp>
      <p:sp>
        <p:nvSpPr>
          <p:cNvPr id="176130"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B5C9E3-1A22-7144-B316-094D40426AA0}" type="slidenum">
              <a:rPr lang="en-US"/>
              <a:pPr/>
              <a:t>3</a:t>
            </a:fld>
            <a:endParaRPr lang="en-US"/>
          </a:p>
        </p:txBody>
      </p:sp>
      <p:sp>
        <p:nvSpPr>
          <p:cNvPr id="154626" name="Rectangle 1026"/>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5462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40FDB4-A90F-724A-B533-64A7D67AFF5D}" type="slidenum">
              <a:rPr lang="en-US"/>
              <a:pPr/>
              <a:t>4</a:t>
            </a:fld>
            <a:endParaRPr lang="en-US"/>
          </a:p>
        </p:txBody>
      </p:sp>
      <p:sp>
        <p:nvSpPr>
          <p:cNvPr id="155650" name="Rectangle 2"/>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5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121C2A-A9D3-6F4C-B597-3B7A51BC6495}" type="slidenum">
              <a:rPr lang="en-US"/>
              <a:pPr/>
              <a:t>5</a:t>
            </a:fld>
            <a:endParaRPr lang="en-US"/>
          </a:p>
        </p:txBody>
      </p:sp>
      <p:sp>
        <p:nvSpPr>
          <p:cNvPr id="169986" name="Rectangle 1026"/>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6998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8D0C69-76BF-434D-A6EF-83210CCDA52C}" type="slidenum">
              <a:rPr lang="en-US"/>
              <a:pPr/>
              <a:t>6</a:t>
            </a:fld>
            <a:endParaRPr lang="en-US"/>
          </a:p>
        </p:txBody>
      </p:sp>
      <p:sp>
        <p:nvSpPr>
          <p:cNvPr id="171010" name="Rectangle 1026"/>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71011"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7FA35C-8100-CF4D-8A58-56688813A37B}" type="slidenum">
              <a:rPr lang="en-US"/>
              <a:pPr/>
              <a:t>7</a:t>
            </a:fld>
            <a:endParaRPr lang="en-US"/>
          </a:p>
        </p:txBody>
      </p:sp>
      <p:sp>
        <p:nvSpPr>
          <p:cNvPr id="172034" name="Rectangle 1026"/>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72035"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49CCBF-AA8E-4C4D-8D22-9CD3081E4331}" type="slidenum">
              <a:rPr lang="en-US"/>
              <a:pPr/>
              <a:t>8</a:t>
            </a:fld>
            <a:endParaRPr lang="en-US"/>
          </a:p>
        </p:txBody>
      </p:sp>
      <p:sp>
        <p:nvSpPr>
          <p:cNvPr id="173058" name="Rectangle 1026"/>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73059"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743D28-D6B4-DC42-9255-D1AC3F3237B3}" type="slidenum">
              <a:rPr lang="en-US"/>
              <a:pPr/>
              <a:t>9</a:t>
            </a:fld>
            <a:endParaRPr lang="en-US"/>
          </a:p>
        </p:txBody>
      </p:sp>
      <p:sp>
        <p:nvSpPr>
          <p:cNvPr id="174082" name="Rectangle 1026"/>
          <p:cNvSpPr>
            <a:spLocks noChangeArrowheads="1" noTextEdit="1"/>
          </p:cNvSpPr>
          <p:nvPr>
            <p:ph type="sldImg"/>
          </p:nvPr>
        </p:nvSpPr>
        <p:spPr>
          <a:ln/>
          <a:extLst>
            <a:ext uri="{FAA26D3D-D897-4be2-8F04-BA451C77F1D7}">
              <ma14:placeholderFlag xmlns:ma14="http://schemas.microsoft.com/office/mac/drawingml/2011/main" val="1"/>
            </a:ext>
          </a:extLst>
        </p:spPr>
      </p:sp>
      <p:sp>
        <p:nvSpPr>
          <p:cNvPr id="174083" name="Rectangle 1027"/>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a:xfrm>
            <a:off x="685800" y="1676400"/>
            <a:ext cx="7772400" cy="1143000"/>
          </a:xfrm>
        </p:spPr>
        <p:txBody>
          <a:bodyPr anchor="b"/>
          <a:lstStyle>
            <a:lvl1pPr algn="ctr">
              <a:defRPr/>
            </a:lvl1pPr>
          </a:lstStyle>
          <a:p>
            <a:pPr lvl="0"/>
            <a:r>
              <a:rPr lang="en-US" noProof="0" smtClean="0"/>
              <a:t>Click to edit Master title style</a:t>
            </a:r>
          </a:p>
        </p:txBody>
      </p:sp>
      <p:sp>
        <p:nvSpPr>
          <p:cNvPr id="130051" name="Rectangle 3"/>
          <p:cNvSpPr>
            <a:spLocks noGrp="1" noChangeArrowheads="1"/>
          </p:cNvSpPr>
          <p:nvPr>
            <p:ph type="subTitle" idx="1"/>
          </p:nvPr>
        </p:nvSpPr>
        <p:spPr>
          <a:xfrm>
            <a:off x="1371600" y="3276600"/>
            <a:ext cx="6400800" cy="1752600"/>
          </a:xfrm>
          <a:effectLst>
            <a:outerShdw blurRad="76200" algn="ctr" rotWithShape="0">
              <a:srgbClr val="000000">
                <a:alpha val="75000"/>
              </a:srgbClr>
            </a:outerShdw>
          </a:effectLst>
        </p:spPr>
        <p:txBody>
          <a:bodyPr/>
          <a:lstStyle>
            <a:lvl1pPr marL="0" indent="0" algn="ctr">
              <a:buFont typeface="Wingdings" charset="0"/>
              <a:buNone/>
              <a:defRPr/>
            </a:lvl1pPr>
          </a:lstStyle>
          <a:p>
            <a:pPr lvl="0"/>
            <a:r>
              <a:rPr lang="en-US" noProof="0" smtClean="0"/>
              <a:t>Click to edit Master subtitle style</a:t>
            </a:r>
          </a:p>
        </p:txBody>
      </p:sp>
      <p:sp>
        <p:nvSpPr>
          <p:cNvPr id="130052" name="Rectangle 4"/>
          <p:cNvSpPr>
            <a:spLocks noGrp="1" noChangeArrowheads="1"/>
          </p:cNvSpPr>
          <p:nvPr>
            <p:ph type="dt" sz="half" idx="2"/>
          </p:nvPr>
        </p:nvSpPr>
        <p:spPr>
          <a:xfrm>
            <a:off x="685800" y="6248400"/>
            <a:ext cx="1905000" cy="457200"/>
          </a:xfrm>
        </p:spPr>
        <p:txBody>
          <a:bodyPr/>
          <a:lstStyle>
            <a:lvl1pPr>
              <a:defRPr/>
            </a:lvl1pPr>
          </a:lstStyle>
          <a:p>
            <a:endParaRPr lang="en-US"/>
          </a:p>
        </p:txBody>
      </p:sp>
      <p:sp>
        <p:nvSpPr>
          <p:cNvPr id="130053" name="Rectangle 5"/>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130054" name="Rectangle 6"/>
          <p:cNvSpPr>
            <a:spLocks noGrp="1" noChangeArrowheads="1"/>
          </p:cNvSpPr>
          <p:nvPr>
            <p:ph type="sldNum" sz="quarter" idx="4"/>
          </p:nvPr>
        </p:nvSpPr>
        <p:spPr>
          <a:xfrm>
            <a:off x="6553200" y="6248400"/>
            <a:ext cx="1905000" cy="457200"/>
          </a:xfrm>
        </p:spPr>
        <p:txBody>
          <a:bodyPr/>
          <a:lstStyle>
            <a:lvl1pPr>
              <a:defRPr/>
            </a:lvl1pPr>
          </a:lstStyle>
          <a:p>
            <a:fld id="{5FA18F58-3B75-9E47-9831-60F230B2C9D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A66CE01-C9AE-A24D-A0F8-A94E94C6527F}" type="slidenum">
              <a:rPr lang="en-US"/>
              <a:pPr/>
              <a:t>‹#›</a:t>
            </a:fld>
            <a:endParaRPr lang="en-US"/>
          </a:p>
        </p:txBody>
      </p:sp>
    </p:spTree>
    <p:extLst>
      <p:ext uri="{BB962C8B-B14F-4D97-AF65-F5344CB8AC3E}">
        <p14:creationId xmlns:p14="http://schemas.microsoft.com/office/powerpoint/2010/main" val="136458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457200"/>
            <a:ext cx="177165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52600" y="457200"/>
            <a:ext cx="516255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6D22B45-F70B-7E4D-8C84-4753C34C06E7}" type="slidenum">
              <a:rPr lang="en-US"/>
              <a:pPr/>
              <a:t>‹#›</a:t>
            </a:fld>
            <a:endParaRPr lang="en-US"/>
          </a:p>
        </p:txBody>
      </p:sp>
    </p:spTree>
    <p:extLst>
      <p:ext uri="{BB962C8B-B14F-4D97-AF65-F5344CB8AC3E}">
        <p14:creationId xmlns:p14="http://schemas.microsoft.com/office/powerpoint/2010/main" val="303610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752600" y="457200"/>
            <a:ext cx="7086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752600" y="1828800"/>
            <a:ext cx="3467100" cy="4267200"/>
          </a:xfrm>
        </p:spPr>
        <p:txBody>
          <a:bodyPr/>
          <a:lstStyle/>
          <a:p>
            <a:endParaRPr lang="en-US"/>
          </a:p>
        </p:txBody>
      </p:sp>
      <p:sp>
        <p:nvSpPr>
          <p:cNvPr id="4" name="Text Placeholder 3"/>
          <p:cNvSpPr>
            <a:spLocks noGrp="1"/>
          </p:cNvSpPr>
          <p:nvPr>
            <p:ph type="body" sz="half" idx="2"/>
          </p:nvPr>
        </p:nvSpPr>
        <p:spPr>
          <a:xfrm>
            <a:off x="5372100" y="1828800"/>
            <a:ext cx="34671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768475" y="6248400"/>
            <a:ext cx="1736725" cy="457200"/>
          </a:xfrm>
        </p:spPr>
        <p:txBody>
          <a:bodyPr/>
          <a:lstStyle>
            <a:lvl1pPr>
              <a:defRPr/>
            </a:lvl1pPr>
          </a:lstStyle>
          <a:p>
            <a:endParaRPr lang="en-US"/>
          </a:p>
        </p:txBody>
      </p:sp>
      <p:sp>
        <p:nvSpPr>
          <p:cNvPr id="6" name="Footer Placeholder 5"/>
          <p:cNvSpPr>
            <a:spLocks noGrp="1"/>
          </p:cNvSpPr>
          <p:nvPr>
            <p:ph type="ftr" sz="quarter" idx="11"/>
          </p:nvPr>
        </p:nvSpPr>
        <p:spPr>
          <a:xfrm>
            <a:off x="37338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934200" y="6248400"/>
            <a:ext cx="1905000" cy="457200"/>
          </a:xfrm>
        </p:spPr>
        <p:txBody>
          <a:bodyPr/>
          <a:lstStyle>
            <a:lvl1pPr>
              <a:defRPr/>
            </a:lvl1pPr>
          </a:lstStyle>
          <a:p>
            <a:fld id="{C497E2EC-BE1F-2340-ACC6-940D8D7AF328}" type="slidenum">
              <a:rPr lang="en-US"/>
              <a:pPr/>
              <a:t>‹#›</a:t>
            </a:fld>
            <a:endParaRPr lang="en-US"/>
          </a:p>
        </p:txBody>
      </p:sp>
    </p:spTree>
    <p:extLst>
      <p:ext uri="{BB962C8B-B14F-4D97-AF65-F5344CB8AC3E}">
        <p14:creationId xmlns:p14="http://schemas.microsoft.com/office/powerpoint/2010/main" val="1655961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600" y="457200"/>
            <a:ext cx="7086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752600" y="1828800"/>
            <a:ext cx="34671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372100" y="1828800"/>
            <a:ext cx="34671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372100" y="4038600"/>
            <a:ext cx="34671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1768475" y="6248400"/>
            <a:ext cx="1736725" cy="457200"/>
          </a:xfrm>
        </p:spPr>
        <p:txBody>
          <a:bodyPr/>
          <a:lstStyle>
            <a:lvl1pPr>
              <a:defRPr/>
            </a:lvl1pPr>
          </a:lstStyle>
          <a:p>
            <a:endParaRPr lang="en-US"/>
          </a:p>
        </p:txBody>
      </p:sp>
      <p:sp>
        <p:nvSpPr>
          <p:cNvPr id="7" name="Footer Placeholder 6"/>
          <p:cNvSpPr>
            <a:spLocks noGrp="1"/>
          </p:cNvSpPr>
          <p:nvPr>
            <p:ph type="ftr" sz="quarter" idx="11"/>
          </p:nvPr>
        </p:nvSpPr>
        <p:spPr>
          <a:xfrm>
            <a:off x="37338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934200" y="6248400"/>
            <a:ext cx="1905000" cy="457200"/>
          </a:xfrm>
        </p:spPr>
        <p:txBody>
          <a:bodyPr/>
          <a:lstStyle>
            <a:lvl1pPr>
              <a:defRPr/>
            </a:lvl1pPr>
          </a:lstStyle>
          <a:p>
            <a:fld id="{0B3A09AF-3203-7D48-9FD9-BEF1E8262064}" type="slidenum">
              <a:rPr lang="en-US"/>
              <a:pPr/>
              <a:t>‹#›</a:t>
            </a:fld>
            <a:endParaRPr lang="en-US"/>
          </a:p>
        </p:txBody>
      </p:sp>
    </p:spTree>
    <p:extLst>
      <p:ext uri="{BB962C8B-B14F-4D97-AF65-F5344CB8AC3E}">
        <p14:creationId xmlns:p14="http://schemas.microsoft.com/office/powerpoint/2010/main" val="157980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13E3DD2-45A9-5545-98D5-582093B98BA0}" type="slidenum">
              <a:rPr lang="en-US"/>
              <a:pPr/>
              <a:t>‹#›</a:t>
            </a:fld>
            <a:endParaRPr lang="en-US"/>
          </a:p>
        </p:txBody>
      </p:sp>
    </p:spTree>
    <p:extLst>
      <p:ext uri="{BB962C8B-B14F-4D97-AF65-F5344CB8AC3E}">
        <p14:creationId xmlns:p14="http://schemas.microsoft.com/office/powerpoint/2010/main" val="321086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24EBFD0-8948-2648-8894-98EB1DB04637}" type="slidenum">
              <a:rPr lang="en-US"/>
              <a:pPr/>
              <a:t>‹#›</a:t>
            </a:fld>
            <a:endParaRPr lang="en-US"/>
          </a:p>
        </p:txBody>
      </p:sp>
    </p:spTree>
    <p:extLst>
      <p:ext uri="{BB962C8B-B14F-4D97-AF65-F5344CB8AC3E}">
        <p14:creationId xmlns:p14="http://schemas.microsoft.com/office/powerpoint/2010/main" val="3983321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52600" y="1828800"/>
            <a:ext cx="34671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72100" y="1828800"/>
            <a:ext cx="34671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1046F34-692E-B44D-B8BC-59BD65046BEA}" type="slidenum">
              <a:rPr lang="en-US"/>
              <a:pPr/>
              <a:t>‹#›</a:t>
            </a:fld>
            <a:endParaRPr lang="en-US"/>
          </a:p>
        </p:txBody>
      </p:sp>
    </p:spTree>
    <p:extLst>
      <p:ext uri="{BB962C8B-B14F-4D97-AF65-F5344CB8AC3E}">
        <p14:creationId xmlns:p14="http://schemas.microsoft.com/office/powerpoint/2010/main" val="3363384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EC74EE4-9712-174A-80C5-EA9800629CCD}" type="slidenum">
              <a:rPr lang="en-US"/>
              <a:pPr/>
              <a:t>‹#›</a:t>
            </a:fld>
            <a:endParaRPr lang="en-US"/>
          </a:p>
        </p:txBody>
      </p:sp>
    </p:spTree>
    <p:extLst>
      <p:ext uri="{BB962C8B-B14F-4D97-AF65-F5344CB8AC3E}">
        <p14:creationId xmlns:p14="http://schemas.microsoft.com/office/powerpoint/2010/main" val="3060680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DE866A1-ED9A-8B4B-BC30-12375CBB8633}" type="slidenum">
              <a:rPr lang="en-US"/>
              <a:pPr/>
              <a:t>‹#›</a:t>
            </a:fld>
            <a:endParaRPr lang="en-US"/>
          </a:p>
        </p:txBody>
      </p:sp>
    </p:spTree>
    <p:extLst>
      <p:ext uri="{BB962C8B-B14F-4D97-AF65-F5344CB8AC3E}">
        <p14:creationId xmlns:p14="http://schemas.microsoft.com/office/powerpoint/2010/main" val="2744822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1355447-19E8-2A44-87CC-BF1A092BA793}" type="slidenum">
              <a:rPr lang="en-US"/>
              <a:pPr/>
              <a:t>‹#›</a:t>
            </a:fld>
            <a:endParaRPr lang="en-US"/>
          </a:p>
        </p:txBody>
      </p:sp>
    </p:spTree>
    <p:extLst>
      <p:ext uri="{BB962C8B-B14F-4D97-AF65-F5344CB8AC3E}">
        <p14:creationId xmlns:p14="http://schemas.microsoft.com/office/powerpoint/2010/main" val="4274045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3012186-A373-154F-A9BA-60729A0863D4}" type="slidenum">
              <a:rPr lang="en-US"/>
              <a:pPr/>
              <a:t>‹#›</a:t>
            </a:fld>
            <a:endParaRPr lang="en-US"/>
          </a:p>
        </p:txBody>
      </p:sp>
    </p:spTree>
    <p:extLst>
      <p:ext uri="{BB962C8B-B14F-4D97-AF65-F5344CB8AC3E}">
        <p14:creationId xmlns:p14="http://schemas.microsoft.com/office/powerpoint/2010/main" val="1900410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F632177-B1E3-354B-BD82-FB863C89502B}" type="slidenum">
              <a:rPr lang="en-US"/>
              <a:pPr/>
              <a:t>‹#›</a:t>
            </a:fld>
            <a:endParaRPr lang="en-US"/>
          </a:p>
        </p:txBody>
      </p:sp>
    </p:spTree>
    <p:extLst>
      <p:ext uri="{BB962C8B-B14F-4D97-AF65-F5344CB8AC3E}">
        <p14:creationId xmlns:p14="http://schemas.microsoft.com/office/powerpoint/2010/main" val="309601741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9026" name="Group 2"/>
          <p:cNvGrpSpPr>
            <a:grpSpLocks/>
          </p:cNvGrpSpPr>
          <p:nvPr/>
        </p:nvGrpSpPr>
        <p:grpSpPr bwMode="auto">
          <a:xfrm>
            <a:off x="0" y="0"/>
            <a:ext cx="9144000" cy="6858000"/>
            <a:chOff x="0" y="0"/>
            <a:chExt cx="5760" cy="4320"/>
          </a:xfrm>
        </p:grpSpPr>
        <p:pic>
          <p:nvPicPr>
            <p:cNvPr id="129027" name="Picture 3" descr="299_B_JuiceDrop"/>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2736" cy="4320"/>
            </a:xfrm>
            <a:prstGeom prst="rect">
              <a:avLst/>
            </a:prstGeom>
            <a:noFill/>
            <a:extLst>
              <a:ext uri="{909E8E84-426E-40dd-AFC4-6F175D3DCCD1}">
                <a14:hiddenFill xmlns:a14="http://schemas.microsoft.com/office/drawing/2010/main">
                  <a:solidFill>
                    <a:srgbClr val="FFFFFF"/>
                  </a:solidFill>
                </a14:hiddenFill>
              </a:ext>
            </a:extLst>
          </p:spPr>
        </p:pic>
        <p:sp>
          <p:nvSpPr>
            <p:cNvPr id="129028" name="Rectangle 4"/>
            <p:cNvSpPr>
              <a:spLocks noChangeArrowheads="1"/>
            </p:cNvSpPr>
            <p:nvPr/>
          </p:nvSpPr>
          <p:spPr bwMode="auto">
            <a:xfrm>
              <a:off x="1008" y="0"/>
              <a:ext cx="4752" cy="432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29029" name="Rectangle 5"/>
          <p:cNvSpPr>
            <a:spLocks noGrp="1" noChangeArrowheads="1"/>
          </p:cNvSpPr>
          <p:nvPr>
            <p:ph type="title"/>
          </p:nvPr>
        </p:nvSpPr>
        <p:spPr bwMode="auto">
          <a:xfrm>
            <a:off x="1752600" y="457200"/>
            <a:ext cx="7086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29030" name="Rectangle 6"/>
          <p:cNvSpPr>
            <a:spLocks noGrp="1" noChangeArrowheads="1"/>
          </p:cNvSpPr>
          <p:nvPr>
            <p:ph type="body" idx="1"/>
          </p:nvPr>
        </p:nvSpPr>
        <p:spPr bwMode="auto">
          <a:xfrm>
            <a:off x="1752600" y="1828800"/>
            <a:ext cx="70866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9031" name="Rectangle 7"/>
          <p:cNvSpPr>
            <a:spLocks noGrp="1" noChangeArrowheads="1"/>
          </p:cNvSpPr>
          <p:nvPr>
            <p:ph type="dt" sz="half" idx="2"/>
          </p:nvPr>
        </p:nvSpPr>
        <p:spPr bwMode="auto">
          <a:xfrm>
            <a:off x="1768475" y="6248400"/>
            <a:ext cx="1736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0" hangingPunct="0">
              <a:defRPr sz="1400">
                <a:cs typeface="+mn-cs"/>
              </a:defRPr>
            </a:lvl1pPr>
          </a:lstStyle>
          <a:p>
            <a:endParaRPr lang="en-US"/>
          </a:p>
        </p:txBody>
      </p:sp>
      <p:sp>
        <p:nvSpPr>
          <p:cNvPr id="129032" name="Rectangle 8"/>
          <p:cNvSpPr>
            <a:spLocks noGrp="1" noChangeArrowheads="1"/>
          </p:cNvSpPr>
          <p:nvPr>
            <p:ph type="ftr" sz="quarter" idx="3"/>
          </p:nvPr>
        </p:nvSpPr>
        <p:spPr bwMode="auto">
          <a:xfrm>
            <a:off x="37338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eaLnBrk="0" hangingPunct="0">
              <a:defRPr sz="1400">
                <a:cs typeface="+mn-cs"/>
              </a:defRPr>
            </a:lvl1pPr>
          </a:lstStyle>
          <a:p>
            <a:endParaRPr lang="en-US"/>
          </a:p>
        </p:txBody>
      </p:sp>
      <p:sp>
        <p:nvSpPr>
          <p:cNvPr id="129033" name="Rectangle 9"/>
          <p:cNvSpPr>
            <a:spLocks noGrp="1" noChangeArrowheads="1"/>
          </p:cNvSpPr>
          <p:nvPr>
            <p:ph type="sldNum" sz="quarter" idx="4"/>
          </p:nvPr>
        </p:nvSpPr>
        <p:spPr bwMode="auto">
          <a:xfrm>
            <a:off x="6934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0" hangingPunct="0">
              <a:defRPr sz="1400">
                <a:cs typeface="+mn-cs"/>
              </a:defRPr>
            </a:lvl1pPr>
          </a:lstStyle>
          <a:p>
            <a:fld id="{36A81073-3302-EC4F-861E-7F6EC5D46234}"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charset="0"/>
          <a:ea typeface="ＭＳ Ｐゴシック" charset="0"/>
          <a:cs typeface="ＭＳ Ｐゴシック" charset="0"/>
        </a:defRPr>
      </a:lvl2pPr>
      <a:lvl3pPr algn="l" rtl="0" fontAlgn="base">
        <a:spcBef>
          <a:spcPct val="0"/>
        </a:spcBef>
        <a:spcAft>
          <a:spcPct val="0"/>
        </a:spcAft>
        <a:defRPr sz="4400">
          <a:solidFill>
            <a:schemeClr val="tx2"/>
          </a:solidFill>
          <a:latin typeface="Tahoma" charset="0"/>
          <a:ea typeface="ＭＳ Ｐゴシック" charset="0"/>
          <a:cs typeface="ＭＳ Ｐゴシック" charset="0"/>
        </a:defRPr>
      </a:lvl3pPr>
      <a:lvl4pPr algn="l" rtl="0" fontAlgn="base">
        <a:spcBef>
          <a:spcPct val="0"/>
        </a:spcBef>
        <a:spcAft>
          <a:spcPct val="0"/>
        </a:spcAft>
        <a:defRPr sz="4400">
          <a:solidFill>
            <a:schemeClr val="tx2"/>
          </a:solidFill>
          <a:latin typeface="Tahoma" charset="0"/>
          <a:ea typeface="ＭＳ Ｐゴシック" charset="0"/>
          <a:cs typeface="ＭＳ Ｐゴシック" charset="0"/>
        </a:defRPr>
      </a:lvl4pPr>
      <a:lvl5pPr algn="l" rtl="0" fontAlgn="base">
        <a:spcBef>
          <a:spcPct val="0"/>
        </a:spcBef>
        <a:spcAft>
          <a:spcPct val="0"/>
        </a:spcAft>
        <a:defRPr sz="4400">
          <a:solidFill>
            <a:schemeClr val="tx2"/>
          </a:solidFill>
          <a:latin typeface="Tahoma" charset="0"/>
          <a:ea typeface="ＭＳ Ｐゴシック" charset="0"/>
          <a:cs typeface="ＭＳ Ｐゴシック" charset="0"/>
        </a:defRPr>
      </a:lvl5pPr>
      <a:lvl6pPr marL="457200" algn="l" rtl="0" fontAlgn="base">
        <a:spcBef>
          <a:spcPct val="0"/>
        </a:spcBef>
        <a:spcAft>
          <a:spcPct val="0"/>
        </a:spcAft>
        <a:defRPr sz="4400">
          <a:solidFill>
            <a:schemeClr val="tx2"/>
          </a:solidFill>
          <a:latin typeface="Tahoma" charset="0"/>
          <a:ea typeface="ＭＳ Ｐゴシック" charset="0"/>
          <a:cs typeface="ＭＳ Ｐゴシック" charset="0"/>
        </a:defRPr>
      </a:lvl6pPr>
      <a:lvl7pPr marL="914400" algn="l" rtl="0" fontAlgn="base">
        <a:spcBef>
          <a:spcPct val="0"/>
        </a:spcBef>
        <a:spcAft>
          <a:spcPct val="0"/>
        </a:spcAft>
        <a:defRPr sz="4400">
          <a:solidFill>
            <a:schemeClr val="tx2"/>
          </a:solidFill>
          <a:latin typeface="Tahoma" charset="0"/>
          <a:ea typeface="ＭＳ Ｐゴシック" charset="0"/>
          <a:cs typeface="ＭＳ Ｐゴシック" charset="0"/>
        </a:defRPr>
      </a:lvl7pPr>
      <a:lvl8pPr marL="1371600" algn="l" rtl="0" fontAlgn="base">
        <a:spcBef>
          <a:spcPct val="0"/>
        </a:spcBef>
        <a:spcAft>
          <a:spcPct val="0"/>
        </a:spcAft>
        <a:defRPr sz="4400">
          <a:solidFill>
            <a:schemeClr val="tx2"/>
          </a:solidFill>
          <a:latin typeface="Tahoma" charset="0"/>
          <a:ea typeface="ＭＳ Ｐゴシック" charset="0"/>
          <a:cs typeface="ＭＳ Ｐゴシック" charset="0"/>
        </a:defRPr>
      </a:lvl8pPr>
      <a:lvl9pPr marL="1828800" algn="l" rtl="0" fontAlgn="base">
        <a:spcBef>
          <a:spcPct val="0"/>
        </a:spcBef>
        <a:spcAft>
          <a:spcPct val="0"/>
        </a:spcAft>
        <a:defRPr sz="4400">
          <a:solidFill>
            <a:schemeClr val="tx2"/>
          </a:solidFill>
          <a:latin typeface="Tahoma" charset="0"/>
          <a:ea typeface="ＭＳ Ｐゴシック" charset="0"/>
          <a:cs typeface="ＭＳ Ｐゴシック" charset="0"/>
        </a:defRPr>
      </a:lvl9pPr>
    </p:titleStyle>
    <p:bodyStyle>
      <a:lvl1pPr marL="342900" indent="-342900" algn="l" rtl="0" fontAlgn="base">
        <a:spcBef>
          <a:spcPct val="20000"/>
        </a:spcBef>
        <a:spcAft>
          <a:spcPct val="0"/>
        </a:spcAft>
        <a:buFont typeface="Wingdings" charset="0"/>
        <a:buChar char="§"/>
        <a:defRPr sz="2800">
          <a:solidFill>
            <a:schemeClr val="tx1"/>
          </a:solidFill>
          <a:latin typeface="+mn-lt"/>
          <a:ea typeface="+mn-ea"/>
          <a:cs typeface="+mn-cs"/>
        </a:defRPr>
      </a:lvl1pPr>
      <a:lvl2pPr marL="742950" indent="-285750" algn="l" rtl="0" fontAlgn="base">
        <a:spcBef>
          <a:spcPct val="20000"/>
        </a:spcBef>
        <a:spcAft>
          <a:spcPct val="0"/>
        </a:spcAft>
        <a:buClr>
          <a:srgbClr val="EB0012"/>
        </a:buClr>
        <a:buFont typeface="Wingdings" charset="0"/>
        <a:buChar char="§"/>
        <a:defRPr sz="2400">
          <a:solidFill>
            <a:schemeClr val="tx1"/>
          </a:solidFill>
          <a:latin typeface="+mn-lt"/>
          <a:ea typeface="+mn-ea"/>
        </a:defRPr>
      </a:lvl2pPr>
      <a:lvl3pPr marL="1143000" indent="-228600" algn="l" rtl="0" fontAlgn="base">
        <a:spcBef>
          <a:spcPct val="20000"/>
        </a:spcBef>
        <a:spcAft>
          <a:spcPct val="0"/>
        </a:spcAft>
        <a:buClr>
          <a:srgbClr val="10019F"/>
        </a:buClr>
        <a:buFont typeface="Wingdings" charset="0"/>
        <a:buChar char="§"/>
        <a:defRPr sz="2000">
          <a:solidFill>
            <a:schemeClr val="tx1"/>
          </a:solidFill>
          <a:latin typeface="+mn-lt"/>
          <a:ea typeface="+mn-ea"/>
        </a:defRPr>
      </a:lvl3pPr>
      <a:lvl4pPr marL="1600200" indent="-228600" algn="l" rtl="0" fontAlgn="base">
        <a:spcBef>
          <a:spcPct val="20000"/>
        </a:spcBef>
        <a:spcAft>
          <a:spcPct val="0"/>
        </a:spcAft>
        <a:buFont typeface="Wingdings" charset="0"/>
        <a:buChar char="§"/>
        <a:defRPr>
          <a:solidFill>
            <a:schemeClr val="tx1"/>
          </a:solidFill>
          <a:latin typeface="+mn-lt"/>
          <a:ea typeface="+mn-ea"/>
        </a:defRPr>
      </a:lvl4pPr>
      <a:lvl5pPr marL="2057400" indent="-228600" algn="l" rtl="0" fontAlgn="base">
        <a:spcBef>
          <a:spcPct val="20000"/>
        </a:spcBef>
        <a:spcAft>
          <a:spcPct val="0"/>
        </a:spcAft>
        <a:buClr>
          <a:srgbClr val="8000FF"/>
        </a:buClr>
        <a:buFont typeface="Wingdings" charset="0"/>
        <a:buChar char="§"/>
        <a:defRPr>
          <a:solidFill>
            <a:schemeClr val="tx1"/>
          </a:solidFill>
          <a:latin typeface="+mn-lt"/>
          <a:ea typeface="+mn-ea"/>
        </a:defRPr>
      </a:lvl5pPr>
      <a:lvl6pPr marL="2514600" indent="-228600" algn="l" rtl="0" fontAlgn="base">
        <a:spcBef>
          <a:spcPct val="20000"/>
        </a:spcBef>
        <a:spcAft>
          <a:spcPct val="0"/>
        </a:spcAft>
        <a:buClr>
          <a:srgbClr val="8000FF"/>
        </a:buClr>
        <a:buFont typeface="Wingdings" charset="0"/>
        <a:buChar char="§"/>
        <a:defRPr>
          <a:solidFill>
            <a:schemeClr val="tx1"/>
          </a:solidFill>
          <a:latin typeface="+mn-lt"/>
          <a:ea typeface="+mn-ea"/>
        </a:defRPr>
      </a:lvl6pPr>
      <a:lvl7pPr marL="2971800" indent="-228600" algn="l" rtl="0" fontAlgn="base">
        <a:spcBef>
          <a:spcPct val="20000"/>
        </a:spcBef>
        <a:spcAft>
          <a:spcPct val="0"/>
        </a:spcAft>
        <a:buClr>
          <a:srgbClr val="8000FF"/>
        </a:buClr>
        <a:buFont typeface="Wingdings" charset="0"/>
        <a:buChar char="§"/>
        <a:defRPr>
          <a:solidFill>
            <a:schemeClr val="tx1"/>
          </a:solidFill>
          <a:latin typeface="+mn-lt"/>
          <a:ea typeface="+mn-ea"/>
        </a:defRPr>
      </a:lvl7pPr>
      <a:lvl8pPr marL="3429000" indent="-228600" algn="l" rtl="0" fontAlgn="base">
        <a:spcBef>
          <a:spcPct val="20000"/>
        </a:spcBef>
        <a:spcAft>
          <a:spcPct val="0"/>
        </a:spcAft>
        <a:buClr>
          <a:srgbClr val="8000FF"/>
        </a:buClr>
        <a:buFont typeface="Wingdings" charset="0"/>
        <a:buChar char="§"/>
        <a:defRPr>
          <a:solidFill>
            <a:schemeClr val="tx1"/>
          </a:solidFill>
          <a:latin typeface="+mn-lt"/>
          <a:ea typeface="+mn-ea"/>
        </a:defRPr>
      </a:lvl8pPr>
      <a:lvl9pPr marL="3886200" indent="-228600" algn="l" rtl="0" fontAlgn="base">
        <a:spcBef>
          <a:spcPct val="20000"/>
        </a:spcBef>
        <a:spcAft>
          <a:spcPct val="0"/>
        </a:spcAft>
        <a:buClr>
          <a:srgbClr val="8000FF"/>
        </a:buClr>
        <a:buFont typeface="Wingdings" charset="0"/>
        <a:buChar char="§"/>
        <a:defRPr>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 Id="rId3" Type="http://schemas.openxmlformats.org/officeDocument/2006/relationships/image" Target="../media/image5.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6.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 Id="rId3" Type="http://schemas.openxmlformats.org/officeDocument/2006/relationships/image" Target="../media/image7.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 Id="rId3" Type="http://schemas.openxmlformats.org/officeDocument/2006/relationships/image" Target="../media/image8.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10.jpeg"/><Relationship Id="rId1" Type="http://schemas.openxmlformats.org/officeDocument/2006/relationships/slideLayout" Target="../slideLayouts/slideLayout1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1676400" y="304800"/>
            <a:ext cx="7239000" cy="1066800"/>
          </a:xfrm>
        </p:spPr>
        <p:txBody>
          <a:bodyPr/>
          <a:lstStyle/>
          <a:p>
            <a:r>
              <a:rPr lang="en-US" sz="2800" b="1"/>
              <a:t>Team-Based Learning in an Integrated Medical Sciences Curriculum</a:t>
            </a:r>
            <a:endParaRPr lang="en-US"/>
          </a:p>
        </p:txBody>
      </p:sp>
      <p:sp>
        <p:nvSpPr>
          <p:cNvPr id="117767" name="Text Box 7"/>
          <p:cNvSpPr txBox="1">
            <a:spLocks noChangeArrowheads="1"/>
          </p:cNvSpPr>
          <p:nvPr/>
        </p:nvSpPr>
        <p:spPr bwMode="auto">
          <a:xfrm>
            <a:off x="1600200" y="3124200"/>
            <a:ext cx="73152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a:spAutoFit/>
          </a:bodyPr>
          <a:lstStyle/>
          <a:p>
            <a:r>
              <a:rPr lang="en-US">
                <a:latin typeface="Arial" charset="0"/>
              </a:rPr>
              <a:t>Paul G. Koles, MD</a:t>
            </a:r>
          </a:p>
          <a:p>
            <a:r>
              <a:rPr lang="en-US">
                <a:latin typeface="Arial" charset="0"/>
              </a:rPr>
              <a:t>Director of Pathology Education </a:t>
            </a:r>
          </a:p>
          <a:p>
            <a:r>
              <a:rPr lang="en-US">
                <a:latin typeface="Arial" charset="0"/>
              </a:rPr>
              <a:t>WSU Boonshoft School of Medicine</a:t>
            </a:r>
          </a:p>
        </p:txBody>
      </p:sp>
      <p:sp>
        <p:nvSpPr>
          <p:cNvPr id="117768" name="Text Box 8"/>
          <p:cNvSpPr txBox="1">
            <a:spLocks noChangeArrowheads="1"/>
          </p:cNvSpPr>
          <p:nvPr/>
        </p:nvSpPr>
        <p:spPr bwMode="auto">
          <a:xfrm>
            <a:off x="6553200" y="5943600"/>
            <a:ext cx="2139950" cy="61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spAutoFit/>
          </a:bodyPr>
          <a:lstStyle/>
          <a:p>
            <a:pPr>
              <a:spcBef>
                <a:spcPct val="20000"/>
              </a:spcBef>
            </a:pPr>
            <a:r>
              <a:rPr lang="en-US" sz="1000" i="1">
                <a:latin typeface="Arial" charset="0"/>
                <a:ea typeface="MS Pゴシック" charset="0"/>
                <a:cs typeface="MS Pゴシック" charset="0"/>
              </a:rPr>
              <a:t>Used by permission of the author</a:t>
            </a:r>
            <a:endParaRPr lang="en-US" sz="900">
              <a:latin typeface="Arial" charset="0"/>
              <a:ea typeface="MS Pゴシック" charset="0"/>
              <a:cs typeface="MS Pゴシック" charset="0"/>
            </a:endParaRPr>
          </a:p>
          <a:p>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Rectangle 4"/>
          <p:cNvSpPr>
            <a:spLocks noGrp="1" noChangeArrowheads="1"/>
          </p:cNvSpPr>
          <p:nvPr>
            <p:ph type="ctrTitle"/>
          </p:nvPr>
        </p:nvSpPr>
        <p:spPr>
          <a:xfrm>
            <a:off x="915988" y="1676400"/>
            <a:ext cx="7542212" cy="1143000"/>
          </a:xfrm>
        </p:spPr>
        <p:txBody>
          <a:bodyPr/>
          <a:lstStyle/>
          <a:p>
            <a:r>
              <a:rPr lang="en-US" b="1"/>
              <a:t>  A 74-year-old man with           	a worried daughter</a:t>
            </a:r>
          </a:p>
        </p:txBody>
      </p:sp>
      <p:sp>
        <p:nvSpPr>
          <p:cNvPr id="95237" name="Rectangle 5"/>
          <p:cNvSpPr>
            <a:spLocks noGrp="1" noChangeArrowheads="1"/>
          </p:cNvSpPr>
          <p:nvPr>
            <p:ph type="subTitle" idx="1"/>
          </p:nvPr>
        </p:nvSpPr>
        <p:spPr>
          <a:xfrm>
            <a:off x="533400" y="3581400"/>
            <a:ext cx="8077200" cy="2438400"/>
          </a:xfrm>
          <a:solidFill>
            <a:schemeClr val="bg1"/>
          </a:solidFill>
          <a:ln w="28575">
            <a:solidFill>
              <a:schemeClr val="tx1"/>
            </a:solidFill>
            <a:miter lim="800000"/>
            <a:headEnd/>
            <a:tailEnd/>
          </a:ln>
        </p:spPr>
        <p:txBody>
          <a:bodyPr/>
          <a:lstStyle/>
          <a:p>
            <a:r>
              <a:rPr lang="en-US" sz="2400"/>
              <a:t>Neuroscience Team Learning Exercise 4A</a:t>
            </a:r>
          </a:p>
          <a:p>
            <a:r>
              <a:rPr lang="en-US" sz="2400"/>
              <a:t>David Bienenfeld, MD</a:t>
            </a:r>
          </a:p>
          <a:p>
            <a:r>
              <a:rPr lang="en-US" sz="2400"/>
              <a:t>Brenda Roman, MD</a:t>
            </a:r>
          </a:p>
          <a:p>
            <a:r>
              <a:rPr lang="en-US" sz="2400"/>
              <a:t>Paul Koles, MD</a:t>
            </a:r>
          </a:p>
          <a:p>
            <a:r>
              <a:rPr lang="en-US" sz="2400"/>
              <a:t>Wright State University Boonshoft School of Medicine</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2024063" y="457200"/>
            <a:ext cx="6815137" cy="1143000"/>
          </a:xfrm>
        </p:spPr>
        <p:txBody>
          <a:bodyPr/>
          <a:lstStyle/>
          <a:p>
            <a:r>
              <a:rPr lang="en-US" sz="4000" b="1"/>
              <a:t>History, Physical Exam, and Mental Status Exam</a:t>
            </a:r>
          </a:p>
        </p:txBody>
      </p:sp>
      <p:sp>
        <p:nvSpPr>
          <p:cNvPr id="96259" name="Text Box 3"/>
          <p:cNvSpPr txBox="1">
            <a:spLocks noChangeArrowheads="1"/>
          </p:cNvSpPr>
          <p:nvPr/>
        </p:nvSpPr>
        <p:spPr bwMode="auto">
          <a:xfrm>
            <a:off x="2057400" y="3200400"/>
            <a:ext cx="5486400" cy="1231900"/>
          </a:xfrm>
          <a:prstGeom prst="rect">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3600" b="1"/>
              <a:t>See Case Protocol (handout)</a:t>
            </a:r>
            <a:endParaRPr lang="en-US" sz="4000" b="1"/>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1600200" y="228600"/>
            <a:ext cx="7343775" cy="609600"/>
          </a:xfrm>
        </p:spPr>
        <p:txBody>
          <a:bodyPr/>
          <a:lstStyle/>
          <a:p>
            <a:r>
              <a:rPr lang="en-US" sz="4000" b="1"/>
              <a:t>Question 1</a:t>
            </a:r>
          </a:p>
        </p:txBody>
      </p:sp>
      <p:sp>
        <p:nvSpPr>
          <p:cNvPr id="97283" name="Text Box 3"/>
          <p:cNvSpPr txBox="1">
            <a:spLocks noChangeArrowheads="1"/>
          </p:cNvSpPr>
          <p:nvPr/>
        </p:nvSpPr>
        <p:spPr bwMode="auto">
          <a:xfrm>
            <a:off x="228600" y="914400"/>
            <a:ext cx="8686800" cy="5649913"/>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Arial" charset="0"/>
                <a:ea typeface="ＭＳ Ｐゴシック" charset="0"/>
              </a:defRPr>
            </a:lvl1pPr>
            <a:lvl2pPr marL="914400" indent="-457200">
              <a:defRPr sz="2400">
                <a:solidFill>
                  <a:schemeClr val="tx1"/>
                </a:solidFill>
                <a:latin typeface="Arial" charset="0"/>
                <a:ea typeface="ＭＳ Ｐゴシック" charset="0"/>
              </a:defRPr>
            </a:lvl2pPr>
            <a:lvl3pPr marL="1371600" indent="-457200">
              <a:defRPr sz="2400">
                <a:solidFill>
                  <a:schemeClr val="tx1"/>
                </a:solidFill>
                <a:latin typeface="Arial" charset="0"/>
                <a:ea typeface="ＭＳ Ｐゴシック" charset="0"/>
              </a:defRPr>
            </a:lvl3pPr>
            <a:lvl4pPr marL="1828800" indent="-457200">
              <a:defRPr sz="2400">
                <a:solidFill>
                  <a:schemeClr val="tx1"/>
                </a:solidFill>
                <a:latin typeface="Arial" charset="0"/>
                <a:ea typeface="ＭＳ Ｐゴシック" charset="0"/>
              </a:defRPr>
            </a:lvl4pPr>
            <a:lvl5pPr marL="2286000" indent="-457200">
              <a:defRPr sz="2400">
                <a:solidFill>
                  <a:schemeClr val="tx1"/>
                </a:solidFill>
                <a:latin typeface="Arial" charset="0"/>
                <a:ea typeface="ＭＳ Ｐゴシック" charset="0"/>
              </a:defRPr>
            </a:lvl5pPr>
            <a:lvl6pPr marL="2743200" indent="-457200" fontAlgn="base">
              <a:spcBef>
                <a:spcPct val="0"/>
              </a:spcBef>
              <a:spcAft>
                <a:spcPct val="0"/>
              </a:spcAft>
              <a:defRPr sz="2400">
                <a:solidFill>
                  <a:schemeClr val="tx1"/>
                </a:solidFill>
                <a:latin typeface="Arial" charset="0"/>
                <a:ea typeface="ＭＳ Ｐゴシック" charset="0"/>
              </a:defRPr>
            </a:lvl6pPr>
            <a:lvl7pPr marL="3200400" indent="-457200" fontAlgn="base">
              <a:spcBef>
                <a:spcPct val="0"/>
              </a:spcBef>
              <a:spcAft>
                <a:spcPct val="0"/>
              </a:spcAft>
              <a:defRPr sz="2400">
                <a:solidFill>
                  <a:schemeClr val="tx1"/>
                </a:solidFill>
                <a:latin typeface="Arial" charset="0"/>
                <a:ea typeface="ＭＳ Ｐゴシック" charset="0"/>
              </a:defRPr>
            </a:lvl7pPr>
            <a:lvl8pPr marL="3657600" indent="-457200" fontAlgn="base">
              <a:spcBef>
                <a:spcPct val="0"/>
              </a:spcBef>
              <a:spcAft>
                <a:spcPct val="0"/>
              </a:spcAft>
              <a:defRPr sz="2400">
                <a:solidFill>
                  <a:schemeClr val="tx1"/>
                </a:solidFill>
                <a:latin typeface="Arial" charset="0"/>
                <a:ea typeface="ＭＳ Ｐゴシック" charset="0"/>
              </a:defRPr>
            </a:lvl8pPr>
            <a:lvl9pPr marL="4114800" indent="-457200" fontAlgn="base">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2000" b="1">
                <a:latin typeface="Tahoma" charset="0"/>
              </a:rPr>
              <a:t>Which two features in this patient</a:t>
            </a:r>
            <a:r>
              <a:rPr lang="ja-JP" altLang="en-US" sz="2000" b="1">
                <a:latin typeface="Arial"/>
              </a:rPr>
              <a:t>’</a:t>
            </a:r>
            <a:r>
              <a:rPr lang="en-US" sz="2000" b="1">
                <a:latin typeface="Tahoma" charset="0"/>
              </a:rPr>
              <a:t>s history and mental status exam reflect deficits in cognitive domains other than memory, and are therefore suggestive of dementia?</a:t>
            </a:r>
          </a:p>
          <a:p>
            <a:pPr>
              <a:spcBef>
                <a:spcPct val="50000"/>
              </a:spcBef>
              <a:buFontTx/>
              <a:buAutoNum type="alphaUcParenR"/>
            </a:pPr>
            <a:r>
              <a:rPr lang="en-US" sz="2000" b="1">
                <a:latin typeface="Tahoma" charset="0"/>
              </a:rPr>
              <a:t>Getting lost while driving downtown and mixing up the names of grandchildren</a:t>
            </a:r>
          </a:p>
          <a:p>
            <a:pPr>
              <a:spcBef>
                <a:spcPct val="50000"/>
              </a:spcBef>
              <a:buFontTx/>
              <a:buAutoNum type="alphaUcParenR"/>
            </a:pPr>
            <a:r>
              <a:rPr lang="en-US" sz="2000" b="1">
                <a:latin typeface="Tahoma" charset="0"/>
              </a:rPr>
              <a:t>Getting lost while driving downtown and inability to name the vice-president and governor</a:t>
            </a:r>
          </a:p>
          <a:p>
            <a:pPr>
              <a:spcBef>
                <a:spcPct val="50000"/>
              </a:spcBef>
              <a:buFontTx/>
              <a:buAutoNum type="alphaUcParenR"/>
            </a:pPr>
            <a:r>
              <a:rPr lang="en-US" sz="2000" b="1">
                <a:latin typeface="Tahoma" charset="0"/>
              </a:rPr>
              <a:t>Getting lost while driving downtown and taking excessive time to get dressed</a:t>
            </a:r>
          </a:p>
          <a:p>
            <a:pPr>
              <a:spcBef>
                <a:spcPct val="50000"/>
              </a:spcBef>
              <a:buFontTx/>
              <a:buAutoNum type="alphaUcParenR"/>
            </a:pPr>
            <a:r>
              <a:rPr lang="en-US" sz="2000" b="1">
                <a:latin typeface="Tahoma" charset="0"/>
              </a:rPr>
              <a:t>Mixing up the names of grandchildren and inability to name the vice-president and governor</a:t>
            </a:r>
          </a:p>
          <a:p>
            <a:pPr>
              <a:spcBef>
                <a:spcPct val="50000"/>
              </a:spcBef>
              <a:buFontTx/>
              <a:buAutoNum type="alphaUcParenR"/>
            </a:pPr>
            <a:r>
              <a:rPr lang="en-US" sz="2000" b="1">
                <a:latin typeface="Tahoma" charset="0"/>
              </a:rPr>
              <a:t>Mixing up the names of grandchildren and taking excessive time to get dressed</a:t>
            </a:r>
          </a:p>
          <a:p>
            <a:pPr>
              <a:spcBef>
                <a:spcPct val="50000"/>
              </a:spcBef>
              <a:buFontTx/>
              <a:buAutoNum type="alphaUcParenR"/>
            </a:pPr>
            <a:r>
              <a:rPr lang="en-US" sz="2000" b="1">
                <a:latin typeface="Tahoma" charset="0"/>
              </a:rPr>
              <a:t>Inability to name the vice-president and governor and taking excessive time to get dressed</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1752600" y="457200"/>
            <a:ext cx="7086600" cy="296863"/>
          </a:xfrm>
        </p:spPr>
        <p:txBody>
          <a:bodyPr/>
          <a:lstStyle/>
          <a:p>
            <a:r>
              <a:rPr lang="en-US" sz="4000" b="1"/>
              <a:t>Question 2</a:t>
            </a:r>
          </a:p>
        </p:txBody>
      </p:sp>
      <p:sp>
        <p:nvSpPr>
          <p:cNvPr id="98307" name="Text Box 3"/>
          <p:cNvSpPr txBox="1">
            <a:spLocks noChangeArrowheads="1"/>
          </p:cNvSpPr>
          <p:nvPr/>
        </p:nvSpPr>
        <p:spPr bwMode="auto">
          <a:xfrm>
            <a:off x="228600" y="1066800"/>
            <a:ext cx="8534400" cy="5654675"/>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Arial" charset="0"/>
                <a:ea typeface="ＭＳ Ｐゴシック" charset="0"/>
              </a:defRPr>
            </a:lvl1pPr>
            <a:lvl2pPr marL="914400" indent="-457200">
              <a:defRPr sz="2400">
                <a:solidFill>
                  <a:schemeClr val="tx1"/>
                </a:solidFill>
                <a:latin typeface="Arial" charset="0"/>
                <a:ea typeface="ＭＳ Ｐゴシック" charset="0"/>
              </a:defRPr>
            </a:lvl2pPr>
            <a:lvl3pPr marL="1371600" indent="-457200">
              <a:defRPr sz="2400">
                <a:solidFill>
                  <a:schemeClr val="tx1"/>
                </a:solidFill>
                <a:latin typeface="Arial" charset="0"/>
                <a:ea typeface="ＭＳ Ｐゴシック" charset="0"/>
              </a:defRPr>
            </a:lvl3pPr>
            <a:lvl4pPr marL="1828800" indent="-457200">
              <a:defRPr sz="2400">
                <a:solidFill>
                  <a:schemeClr val="tx1"/>
                </a:solidFill>
                <a:latin typeface="Arial" charset="0"/>
                <a:ea typeface="ＭＳ Ｐゴシック" charset="0"/>
              </a:defRPr>
            </a:lvl4pPr>
            <a:lvl5pPr marL="2286000" indent="-457200">
              <a:defRPr sz="2400">
                <a:solidFill>
                  <a:schemeClr val="tx1"/>
                </a:solidFill>
                <a:latin typeface="Arial" charset="0"/>
                <a:ea typeface="ＭＳ Ｐゴシック" charset="0"/>
              </a:defRPr>
            </a:lvl5pPr>
            <a:lvl6pPr marL="2743200" indent="-457200" fontAlgn="base">
              <a:spcBef>
                <a:spcPct val="0"/>
              </a:spcBef>
              <a:spcAft>
                <a:spcPct val="0"/>
              </a:spcAft>
              <a:defRPr sz="2400">
                <a:solidFill>
                  <a:schemeClr val="tx1"/>
                </a:solidFill>
                <a:latin typeface="Arial" charset="0"/>
                <a:ea typeface="ＭＳ Ｐゴシック" charset="0"/>
              </a:defRPr>
            </a:lvl6pPr>
            <a:lvl7pPr marL="3200400" indent="-457200" fontAlgn="base">
              <a:spcBef>
                <a:spcPct val="0"/>
              </a:spcBef>
              <a:spcAft>
                <a:spcPct val="0"/>
              </a:spcAft>
              <a:defRPr sz="2400">
                <a:solidFill>
                  <a:schemeClr val="tx1"/>
                </a:solidFill>
                <a:latin typeface="Arial" charset="0"/>
                <a:ea typeface="ＭＳ Ｐゴシック" charset="0"/>
              </a:defRPr>
            </a:lvl7pPr>
            <a:lvl8pPr marL="3657600" indent="-457200" fontAlgn="base">
              <a:spcBef>
                <a:spcPct val="0"/>
              </a:spcBef>
              <a:spcAft>
                <a:spcPct val="0"/>
              </a:spcAft>
              <a:defRPr sz="2400">
                <a:solidFill>
                  <a:schemeClr val="tx1"/>
                </a:solidFill>
                <a:latin typeface="Arial" charset="0"/>
                <a:ea typeface="ＭＳ Ｐゴシック" charset="0"/>
              </a:defRPr>
            </a:lvl8pPr>
            <a:lvl9pPr marL="4114800" indent="-457200" fontAlgn="base">
              <a:spcBef>
                <a:spcPct val="0"/>
              </a:spcBef>
              <a:spcAft>
                <a:spcPct val="0"/>
              </a:spcAft>
              <a:defRPr sz="2400">
                <a:solidFill>
                  <a:schemeClr val="tx1"/>
                </a:solidFill>
                <a:latin typeface="Arial" charset="0"/>
                <a:ea typeface="ＭＳ Ｐゴシック" charset="0"/>
              </a:defRPr>
            </a:lvl9pPr>
          </a:lstStyle>
          <a:p>
            <a:pPr>
              <a:spcBef>
                <a:spcPct val="50000"/>
              </a:spcBef>
            </a:pPr>
            <a:r>
              <a:rPr lang="en-US" b="1">
                <a:latin typeface="Tahoma" charset="0"/>
              </a:rPr>
              <a:t>Upon completion of the history, physical, neurologic, and mental status exams, Dr. DD elects to order a limited number of laboratory tests to evaluate for possible reversible causes of cognitive impairment.  Which two lab tests would be most appropriate?</a:t>
            </a:r>
          </a:p>
          <a:p>
            <a:pPr>
              <a:spcBef>
                <a:spcPct val="50000"/>
              </a:spcBef>
              <a:buFontTx/>
              <a:buAutoNum type="alphaUcParenR"/>
            </a:pPr>
            <a:r>
              <a:rPr lang="en-US" b="1">
                <a:latin typeface="Tahoma" charset="0"/>
              </a:rPr>
              <a:t>Serum B6 and B12</a:t>
            </a:r>
          </a:p>
          <a:p>
            <a:pPr>
              <a:spcBef>
                <a:spcPct val="50000"/>
              </a:spcBef>
              <a:buFontTx/>
              <a:buAutoNum type="alphaUcParenR"/>
            </a:pPr>
            <a:r>
              <a:rPr lang="en-US" b="1">
                <a:latin typeface="Tahoma" charset="0"/>
              </a:rPr>
              <a:t>Serum B6 and potassium</a:t>
            </a:r>
          </a:p>
          <a:p>
            <a:pPr>
              <a:spcBef>
                <a:spcPct val="50000"/>
              </a:spcBef>
              <a:buFontTx/>
              <a:buAutoNum type="alphaUcParenR"/>
            </a:pPr>
            <a:r>
              <a:rPr lang="en-US" b="1">
                <a:latin typeface="Tahoma" charset="0"/>
              </a:rPr>
              <a:t>Serum B6 and free thyroxine</a:t>
            </a:r>
          </a:p>
          <a:p>
            <a:pPr>
              <a:spcBef>
                <a:spcPct val="50000"/>
              </a:spcBef>
              <a:buFontTx/>
              <a:buAutoNum type="alphaUcParenR"/>
            </a:pPr>
            <a:r>
              <a:rPr lang="en-US" b="1">
                <a:latin typeface="Tahoma" charset="0"/>
              </a:rPr>
              <a:t>Serum B12 and potassium</a:t>
            </a:r>
          </a:p>
          <a:p>
            <a:pPr>
              <a:spcBef>
                <a:spcPct val="50000"/>
              </a:spcBef>
              <a:buFontTx/>
              <a:buAutoNum type="alphaUcParenR"/>
            </a:pPr>
            <a:r>
              <a:rPr lang="en-US" b="1">
                <a:latin typeface="Tahoma" charset="0"/>
              </a:rPr>
              <a:t>Serum B12 and free thyroxine</a:t>
            </a:r>
          </a:p>
          <a:p>
            <a:pPr>
              <a:spcBef>
                <a:spcPct val="50000"/>
              </a:spcBef>
              <a:buFontTx/>
              <a:buAutoNum type="alphaUcParenR"/>
            </a:pPr>
            <a:r>
              <a:rPr lang="en-US" b="1">
                <a:latin typeface="Tahoma" charset="0"/>
              </a:rPr>
              <a:t>Serum potassium and free thyroxine</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1752600" y="228600"/>
            <a:ext cx="7191375" cy="457200"/>
          </a:xfrm>
        </p:spPr>
        <p:txBody>
          <a:bodyPr/>
          <a:lstStyle/>
          <a:p>
            <a:r>
              <a:rPr lang="en-US" sz="4000" b="1"/>
              <a:t>Question 3</a:t>
            </a:r>
          </a:p>
        </p:txBody>
      </p:sp>
      <p:sp>
        <p:nvSpPr>
          <p:cNvPr id="99331" name="Text Box 3"/>
          <p:cNvSpPr txBox="1">
            <a:spLocks noChangeArrowheads="1"/>
          </p:cNvSpPr>
          <p:nvPr/>
        </p:nvSpPr>
        <p:spPr bwMode="auto">
          <a:xfrm>
            <a:off x="228600" y="990600"/>
            <a:ext cx="8763000" cy="5286375"/>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Arial" charset="0"/>
                <a:ea typeface="ＭＳ Ｐゴシック" charset="0"/>
              </a:defRPr>
            </a:lvl1pPr>
            <a:lvl2pPr marL="914400" indent="-457200">
              <a:defRPr sz="2400">
                <a:solidFill>
                  <a:schemeClr val="tx1"/>
                </a:solidFill>
                <a:latin typeface="Arial" charset="0"/>
                <a:ea typeface="ＭＳ Ｐゴシック" charset="0"/>
              </a:defRPr>
            </a:lvl2pPr>
            <a:lvl3pPr marL="1371600" indent="-457200">
              <a:defRPr sz="2400">
                <a:solidFill>
                  <a:schemeClr val="tx1"/>
                </a:solidFill>
                <a:latin typeface="Arial" charset="0"/>
                <a:ea typeface="ＭＳ Ｐゴシック" charset="0"/>
              </a:defRPr>
            </a:lvl3pPr>
            <a:lvl4pPr marL="1828800" indent="-457200">
              <a:defRPr sz="2400">
                <a:solidFill>
                  <a:schemeClr val="tx1"/>
                </a:solidFill>
                <a:latin typeface="Arial" charset="0"/>
                <a:ea typeface="ＭＳ Ｐゴシック" charset="0"/>
              </a:defRPr>
            </a:lvl4pPr>
            <a:lvl5pPr marL="2286000" indent="-457200">
              <a:defRPr sz="2400">
                <a:solidFill>
                  <a:schemeClr val="tx1"/>
                </a:solidFill>
                <a:latin typeface="Arial" charset="0"/>
                <a:ea typeface="ＭＳ Ｐゴシック" charset="0"/>
              </a:defRPr>
            </a:lvl5pPr>
            <a:lvl6pPr marL="2743200" indent="-457200" fontAlgn="base">
              <a:spcBef>
                <a:spcPct val="0"/>
              </a:spcBef>
              <a:spcAft>
                <a:spcPct val="0"/>
              </a:spcAft>
              <a:defRPr sz="2400">
                <a:solidFill>
                  <a:schemeClr val="tx1"/>
                </a:solidFill>
                <a:latin typeface="Arial" charset="0"/>
                <a:ea typeface="ＭＳ Ｐゴシック" charset="0"/>
              </a:defRPr>
            </a:lvl6pPr>
            <a:lvl7pPr marL="3200400" indent="-457200" fontAlgn="base">
              <a:spcBef>
                <a:spcPct val="0"/>
              </a:spcBef>
              <a:spcAft>
                <a:spcPct val="0"/>
              </a:spcAft>
              <a:defRPr sz="2400">
                <a:solidFill>
                  <a:schemeClr val="tx1"/>
                </a:solidFill>
                <a:latin typeface="Arial" charset="0"/>
                <a:ea typeface="ＭＳ Ｐゴシック" charset="0"/>
              </a:defRPr>
            </a:lvl7pPr>
            <a:lvl8pPr marL="3657600" indent="-457200" fontAlgn="base">
              <a:spcBef>
                <a:spcPct val="0"/>
              </a:spcBef>
              <a:spcAft>
                <a:spcPct val="0"/>
              </a:spcAft>
              <a:defRPr sz="2400">
                <a:solidFill>
                  <a:schemeClr val="tx1"/>
                </a:solidFill>
                <a:latin typeface="Arial" charset="0"/>
                <a:ea typeface="ＭＳ Ｐゴシック" charset="0"/>
              </a:defRPr>
            </a:lvl8pPr>
            <a:lvl9pPr marL="4114800" indent="-457200" fontAlgn="base">
              <a:spcBef>
                <a:spcPct val="0"/>
              </a:spcBef>
              <a:spcAft>
                <a:spcPct val="0"/>
              </a:spcAft>
              <a:defRPr sz="2400">
                <a:solidFill>
                  <a:schemeClr val="tx1"/>
                </a:solidFill>
                <a:latin typeface="Arial" charset="0"/>
                <a:ea typeface="ＭＳ Ｐゴシック" charset="0"/>
              </a:defRPr>
            </a:lvl9pPr>
          </a:lstStyle>
          <a:p>
            <a:pPr>
              <a:spcBef>
                <a:spcPct val="50000"/>
              </a:spcBef>
            </a:pPr>
            <a:r>
              <a:rPr lang="en-US" b="1">
                <a:latin typeface="Tahoma" charset="0"/>
              </a:rPr>
              <a:t>Mr. Brown</a:t>
            </a:r>
            <a:r>
              <a:rPr lang="ja-JP" altLang="en-US" b="1">
                <a:latin typeface="Arial"/>
              </a:rPr>
              <a:t>’</a:t>
            </a:r>
            <a:r>
              <a:rPr lang="en-US" b="1">
                <a:latin typeface="Tahoma" charset="0"/>
              </a:rPr>
              <a:t>s MRI scan of the brain with contrast is illustrated on the monitors.  What is the most accurate interpretation of the anatomic changes at this time?</a:t>
            </a:r>
          </a:p>
          <a:p>
            <a:pPr>
              <a:spcBef>
                <a:spcPct val="50000"/>
              </a:spcBef>
              <a:buFontTx/>
              <a:buAutoNum type="alphaUcParenR"/>
            </a:pPr>
            <a:r>
              <a:rPr lang="en-US" b="1">
                <a:latin typeface="Tahoma" charset="0"/>
              </a:rPr>
              <a:t>Cerebral atrophy, diagnostic of Alzheimer disease</a:t>
            </a:r>
          </a:p>
          <a:p>
            <a:pPr>
              <a:spcBef>
                <a:spcPct val="50000"/>
              </a:spcBef>
              <a:buFontTx/>
              <a:buAutoNum type="alphaUcParenR"/>
            </a:pPr>
            <a:r>
              <a:rPr lang="en-US" b="1">
                <a:latin typeface="Tahoma" charset="0"/>
              </a:rPr>
              <a:t>Cerebral atrophy, diagnostic of Pick disease</a:t>
            </a:r>
          </a:p>
          <a:p>
            <a:pPr>
              <a:spcBef>
                <a:spcPct val="50000"/>
              </a:spcBef>
              <a:buFontTx/>
              <a:buAutoNum type="alphaUcParenR"/>
            </a:pPr>
            <a:r>
              <a:rPr lang="en-US" b="1">
                <a:latin typeface="Tahoma" charset="0"/>
              </a:rPr>
              <a:t>Cerebral atrophy, diagnostic of diffuse Lewy body disease</a:t>
            </a:r>
          </a:p>
          <a:p>
            <a:pPr>
              <a:spcBef>
                <a:spcPct val="50000"/>
              </a:spcBef>
              <a:buFontTx/>
              <a:buAutoNum type="alphaUcParenR"/>
            </a:pPr>
            <a:r>
              <a:rPr lang="en-US" b="1">
                <a:latin typeface="Tahoma" charset="0"/>
              </a:rPr>
              <a:t>Cerebral atrophy, consistent with Alzheimer disease</a:t>
            </a:r>
          </a:p>
          <a:p>
            <a:pPr>
              <a:spcBef>
                <a:spcPct val="50000"/>
              </a:spcBef>
              <a:buFontTx/>
              <a:buAutoNum type="alphaUcParenR"/>
            </a:pPr>
            <a:r>
              <a:rPr lang="en-US" b="1">
                <a:latin typeface="Tahoma" charset="0"/>
              </a:rPr>
              <a:t>Cerebral atrophy, consistent with Pick disease</a:t>
            </a:r>
          </a:p>
          <a:p>
            <a:pPr>
              <a:spcBef>
                <a:spcPct val="50000"/>
              </a:spcBef>
              <a:buFontTx/>
              <a:buAutoNum type="alphaUcParenR"/>
            </a:pPr>
            <a:r>
              <a:rPr lang="en-US" b="1">
                <a:latin typeface="Tahoma" charset="0"/>
              </a:rPr>
              <a:t>Cerebral atrophy, etiology undertermined</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228600" y="2133600"/>
            <a:ext cx="2133600" cy="3048000"/>
          </a:xfrm>
          <a:solidFill>
            <a:schemeClr val="accent1"/>
          </a:solidFill>
          <a:ln w="38100">
            <a:solidFill>
              <a:schemeClr val="tx1"/>
            </a:solidFill>
            <a:miter lim="800000"/>
            <a:headEnd/>
            <a:tailEnd/>
          </a:ln>
        </p:spPr>
        <p:txBody>
          <a:bodyPr/>
          <a:lstStyle/>
          <a:p>
            <a:r>
              <a:rPr lang="en-US" sz="2800" b="1"/>
              <a:t>MRI scan of brain, with contrast</a:t>
            </a:r>
            <a:endParaRPr lang="en-US" sz="3200" b="1"/>
          </a:p>
        </p:txBody>
      </p:sp>
      <p:pic>
        <p:nvPicPr>
          <p:cNvPr id="100356" name="Picture 4" descr="brain, AD, MRI scan coronal, advanced atroph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152400"/>
            <a:ext cx="6019800" cy="65532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1600200" y="533400"/>
            <a:ext cx="7343775" cy="685800"/>
          </a:xfrm>
        </p:spPr>
        <p:txBody>
          <a:bodyPr/>
          <a:lstStyle/>
          <a:p>
            <a:r>
              <a:rPr lang="en-US" sz="4000" b="1"/>
              <a:t>Treatment Decisions</a:t>
            </a:r>
          </a:p>
        </p:txBody>
      </p:sp>
      <p:sp>
        <p:nvSpPr>
          <p:cNvPr id="101379" name="Text Box 3"/>
          <p:cNvSpPr txBox="1">
            <a:spLocks noChangeArrowheads="1"/>
          </p:cNvSpPr>
          <p:nvPr/>
        </p:nvSpPr>
        <p:spPr bwMode="auto">
          <a:xfrm>
            <a:off x="381000" y="1524000"/>
            <a:ext cx="8534400" cy="4630738"/>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800" b="1"/>
              <a:t>	Because Mr. Brown meets clinical criteria for dementia, and there is no evidence of vascular disease or other significant pathologic process on the MRI scan, he is given a diagnosis of </a:t>
            </a:r>
            <a:r>
              <a:rPr lang="ja-JP" altLang="en-US" sz="2800" b="1">
                <a:latin typeface="Arial"/>
              </a:rPr>
              <a:t>“</a:t>
            </a:r>
            <a:r>
              <a:rPr lang="en-US" sz="2800" b="1"/>
              <a:t>probable Alzheimer disease</a:t>
            </a:r>
            <a:r>
              <a:rPr lang="ja-JP" altLang="en-US" sz="2800" b="1">
                <a:latin typeface="Arial"/>
              </a:rPr>
              <a:t>”</a:t>
            </a:r>
            <a:r>
              <a:rPr lang="en-US" sz="2800" b="1"/>
              <a:t>.</a:t>
            </a:r>
          </a:p>
          <a:p>
            <a:pPr>
              <a:spcBef>
                <a:spcPct val="50000"/>
              </a:spcBef>
            </a:pPr>
            <a:r>
              <a:rPr lang="en-US" sz="2800" b="1"/>
              <a:t>	Dr. Debonair discusses potential benefits and risks of pharmacologic therapy with Mr. Brown and his family, and they mutually agree to start drug therapy.  </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2230438" y="457200"/>
            <a:ext cx="6608762" cy="449263"/>
          </a:xfrm>
        </p:spPr>
        <p:txBody>
          <a:bodyPr/>
          <a:lstStyle/>
          <a:p>
            <a:r>
              <a:rPr lang="en-US" sz="4000" b="1"/>
              <a:t>Question 4</a:t>
            </a:r>
          </a:p>
        </p:txBody>
      </p:sp>
      <p:sp>
        <p:nvSpPr>
          <p:cNvPr id="102403" name="Text Box 3"/>
          <p:cNvSpPr txBox="1">
            <a:spLocks noChangeArrowheads="1"/>
          </p:cNvSpPr>
          <p:nvPr/>
        </p:nvSpPr>
        <p:spPr bwMode="auto">
          <a:xfrm>
            <a:off x="304800" y="1143000"/>
            <a:ext cx="8534400" cy="5487988"/>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Arial" charset="0"/>
                <a:ea typeface="ＭＳ Ｐゴシック" charset="0"/>
              </a:defRPr>
            </a:lvl1pPr>
            <a:lvl2pPr marL="914400" indent="-457200">
              <a:defRPr sz="2400">
                <a:solidFill>
                  <a:schemeClr val="tx1"/>
                </a:solidFill>
                <a:latin typeface="Arial" charset="0"/>
                <a:ea typeface="ＭＳ Ｐゴシック" charset="0"/>
              </a:defRPr>
            </a:lvl2pPr>
            <a:lvl3pPr marL="1371600" indent="-457200">
              <a:defRPr sz="2400">
                <a:solidFill>
                  <a:schemeClr val="tx1"/>
                </a:solidFill>
                <a:latin typeface="Arial" charset="0"/>
                <a:ea typeface="ＭＳ Ｐゴシック" charset="0"/>
              </a:defRPr>
            </a:lvl3pPr>
            <a:lvl4pPr marL="1828800" indent="-457200">
              <a:defRPr sz="2400">
                <a:solidFill>
                  <a:schemeClr val="tx1"/>
                </a:solidFill>
                <a:latin typeface="Arial" charset="0"/>
                <a:ea typeface="ＭＳ Ｐゴシック" charset="0"/>
              </a:defRPr>
            </a:lvl4pPr>
            <a:lvl5pPr marL="2286000" indent="-457200">
              <a:defRPr sz="2400">
                <a:solidFill>
                  <a:schemeClr val="tx1"/>
                </a:solidFill>
                <a:latin typeface="Arial" charset="0"/>
                <a:ea typeface="ＭＳ Ｐゴシック" charset="0"/>
              </a:defRPr>
            </a:lvl5pPr>
            <a:lvl6pPr marL="2743200" indent="-457200" fontAlgn="base">
              <a:spcBef>
                <a:spcPct val="0"/>
              </a:spcBef>
              <a:spcAft>
                <a:spcPct val="0"/>
              </a:spcAft>
              <a:defRPr sz="2400">
                <a:solidFill>
                  <a:schemeClr val="tx1"/>
                </a:solidFill>
                <a:latin typeface="Arial" charset="0"/>
                <a:ea typeface="ＭＳ Ｐゴシック" charset="0"/>
              </a:defRPr>
            </a:lvl6pPr>
            <a:lvl7pPr marL="3200400" indent="-457200" fontAlgn="base">
              <a:spcBef>
                <a:spcPct val="0"/>
              </a:spcBef>
              <a:spcAft>
                <a:spcPct val="0"/>
              </a:spcAft>
              <a:defRPr sz="2400">
                <a:solidFill>
                  <a:schemeClr val="tx1"/>
                </a:solidFill>
                <a:latin typeface="Arial" charset="0"/>
                <a:ea typeface="ＭＳ Ｐゴシック" charset="0"/>
              </a:defRPr>
            </a:lvl7pPr>
            <a:lvl8pPr marL="3657600" indent="-457200" fontAlgn="base">
              <a:spcBef>
                <a:spcPct val="0"/>
              </a:spcBef>
              <a:spcAft>
                <a:spcPct val="0"/>
              </a:spcAft>
              <a:defRPr sz="2400">
                <a:solidFill>
                  <a:schemeClr val="tx1"/>
                </a:solidFill>
                <a:latin typeface="Arial" charset="0"/>
                <a:ea typeface="ＭＳ Ｐゴシック" charset="0"/>
              </a:defRPr>
            </a:lvl8pPr>
            <a:lvl9pPr marL="4114800" indent="-457200" fontAlgn="base">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2800" b="1">
                <a:latin typeface="Tahoma" charset="0"/>
              </a:rPr>
              <a:t>Which drug regimen would be most appropriate for Mr. Brown at this time?</a:t>
            </a:r>
          </a:p>
          <a:p>
            <a:pPr>
              <a:spcBef>
                <a:spcPct val="50000"/>
              </a:spcBef>
              <a:buFontTx/>
              <a:buAutoNum type="alphaUcParenR"/>
            </a:pPr>
            <a:r>
              <a:rPr lang="en-US" sz="2800" b="1">
                <a:latin typeface="Tahoma" charset="0"/>
              </a:rPr>
              <a:t>Tacrine alone</a:t>
            </a:r>
          </a:p>
          <a:p>
            <a:pPr>
              <a:spcBef>
                <a:spcPct val="50000"/>
              </a:spcBef>
              <a:buFontTx/>
              <a:buAutoNum type="alphaUcParenR"/>
            </a:pPr>
            <a:r>
              <a:rPr lang="en-US" sz="2800" b="1">
                <a:latin typeface="Tahoma" charset="0"/>
              </a:rPr>
              <a:t>Donepizil alone</a:t>
            </a:r>
          </a:p>
          <a:p>
            <a:pPr>
              <a:spcBef>
                <a:spcPct val="50000"/>
              </a:spcBef>
              <a:buFontTx/>
              <a:buAutoNum type="alphaUcParenR"/>
            </a:pPr>
            <a:r>
              <a:rPr lang="en-US" sz="2800" b="1">
                <a:latin typeface="Tahoma" charset="0"/>
              </a:rPr>
              <a:t>Sertraline alone</a:t>
            </a:r>
          </a:p>
          <a:p>
            <a:pPr>
              <a:spcBef>
                <a:spcPct val="50000"/>
              </a:spcBef>
              <a:buFontTx/>
              <a:buAutoNum type="alphaUcParenR"/>
            </a:pPr>
            <a:r>
              <a:rPr lang="en-US" sz="2800" b="1">
                <a:latin typeface="Tahoma" charset="0"/>
              </a:rPr>
              <a:t>Donepezil and sertraline</a:t>
            </a:r>
          </a:p>
          <a:p>
            <a:pPr>
              <a:spcBef>
                <a:spcPct val="50000"/>
              </a:spcBef>
              <a:buFontTx/>
              <a:buAutoNum type="alphaUcParenR"/>
            </a:pPr>
            <a:r>
              <a:rPr lang="en-US" sz="2800" b="1">
                <a:latin typeface="Tahoma" charset="0"/>
              </a:rPr>
              <a:t>Tacrine and sertraline</a:t>
            </a:r>
          </a:p>
          <a:p>
            <a:pPr>
              <a:spcBef>
                <a:spcPct val="50000"/>
              </a:spcBef>
              <a:buFontTx/>
              <a:buAutoNum type="alphaUcParenR"/>
            </a:pPr>
            <a:r>
              <a:rPr lang="en-US" sz="2800" b="1">
                <a:latin typeface="Tahoma" charset="0"/>
              </a:rPr>
              <a:t>Donepezil and risperidone</a:t>
            </a:r>
          </a:p>
          <a:p>
            <a:pPr>
              <a:spcBef>
                <a:spcPct val="50000"/>
              </a:spcBef>
              <a:buFontTx/>
              <a:buAutoNum type="alphaUcParenR"/>
            </a:pPr>
            <a:r>
              <a:rPr lang="en-US" sz="2800" b="1">
                <a:latin typeface="Tahoma" charset="0"/>
              </a:rPr>
              <a:t>Tacrine and risperidone</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1066800" y="152400"/>
            <a:ext cx="3505200" cy="533400"/>
          </a:xfrm>
        </p:spPr>
        <p:txBody>
          <a:bodyPr/>
          <a:lstStyle/>
          <a:p>
            <a:r>
              <a:rPr lang="en-US" sz="4000" b="1"/>
              <a:t>Question 5</a:t>
            </a:r>
          </a:p>
        </p:txBody>
      </p:sp>
      <p:sp>
        <p:nvSpPr>
          <p:cNvPr id="103427" name="Text Box 3"/>
          <p:cNvSpPr txBox="1">
            <a:spLocks noChangeArrowheads="1"/>
          </p:cNvSpPr>
          <p:nvPr/>
        </p:nvSpPr>
        <p:spPr bwMode="auto">
          <a:xfrm>
            <a:off x="152400" y="762000"/>
            <a:ext cx="8610600" cy="61087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Arial" charset="0"/>
                <a:ea typeface="ＭＳ Ｐゴシック" charset="0"/>
              </a:defRPr>
            </a:lvl1pPr>
            <a:lvl2pPr marL="914400" indent="-457200">
              <a:defRPr sz="2400">
                <a:solidFill>
                  <a:schemeClr val="tx1"/>
                </a:solidFill>
                <a:latin typeface="Arial" charset="0"/>
                <a:ea typeface="ＭＳ Ｐゴシック" charset="0"/>
              </a:defRPr>
            </a:lvl2pPr>
            <a:lvl3pPr marL="1371600" indent="-457200">
              <a:defRPr sz="2400">
                <a:solidFill>
                  <a:schemeClr val="tx1"/>
                </a:solidFill>
                <a:latin typeface="Arial" charset="0"/>
                <a:ea typeface="ＭＳ Ｐゴシック" charset="0"/>
              </a:defRPr>
            </a:lvl3pPr>
            <a:lvl4pPr marL="1828800" indent="-457200">
              <a:defRPr sz="2400">
                <a:solidFill>
                  <a:schemeClr val="tx1"/>
                </a:solidFill>
                <a:latin typeface="Arial" charset="0"/>
                <a:ea typeface="ＭＳ Ｐゴシック" charset="0"/>
              </a:defRPr>
            </a:lvl4pPr>
            <a:lvl5pPr marL="2286000" indent="-457200">
              <a:defRPr sz="2400">
                <a:solidFill>
                  <a:schemeClr val="tx1"/>
                </a:solidFill>
                <a:latin typeface="Arial" charset="0"/>
                <a:ea typeface="ＭＳ Ｐゴシック" charset="0"/>
              </a:defRPr>
            </a:lvl5pPr>
            <a:lvl6pPr marL="2743200" indent="-457200" fontAlgn="base">
              <a:spcBef>
                <a:spcPct val="0"/>
              </a:spcBef>
              <a:spcAft>
                <a:spcPct val="0"/>
              </a:spcAft>
              <a:defRPr sz="2400">
                <a:solidFill>
                  <a:schemeClr val="tx1"/>
                </a:solidFill>
                <a:latin typeface="Arial" charset="0"/>
                <a:ea typeface="ＭＳ Ｐゴシック" charset="0"/>
              </a:defRPr>
            </a:lvl6pPr>
            <a:lvl7pPr marL="3200400" indent="-457200" fontAlgn="base">
              <a:spcBef>
                <a:spcPct val="0"/>
              </a:spcBef>
              <a:spcAft>
                <a:spcPct val="0"/>
              </a:spcAft>
              <a:defRPr sz="2400">
                <a:solidFill>
                  <a:schemeClr val="tx1"/>
                </a:solidFill>
                <a:latin typeface="Arial" charset="0"/>
                <a:ea typeface="ＭＳ Ｐゴシック" charset="0"/>
              </a:defRPr>
            </a:lvl7pPr>
            <a:lvl8pPr marL="3657600" indent="-457200" fontAlgn="base">
              <a:spcBef>
                <a:spcPct val="0"/>
              </a:spcBef>
              <a:spcAft>
                <a:spcPct val="0"/>
              </a:spcAft>
              <a:defRPr sz="2400">
                <a:solidFill>
                  <a:schemeClr val="tx1"/>
                </a:solidFill>
                <a:latin typeface="Arial" charset="0"/>
                <a:ea typeface="ＭＳ Ｐゴシック" charset="0"/>
              </a:defRPr>
            </a:lvl8pPr>
            <a:lvl9pPr marL="4114800" indent="-457200" fontAlgn="base">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2000" b="1">
                <a:latin typeface="Tahoma" charset="0"/>
              </a:rPr>
              <a:t>When pressed by Mr. Brown</a:t>
            </a:r>
            <a:r>
              <a:rPr lang="ja-JP" altLang="en-US" sz="2000" b="1">
                <a:latin typeface="Arial"/>
              </a:rPr>
              <a:t>’</a:t>
            </a:r>
            <a:r>
              <a:rPr lang="en-US" sz="2000" b="1">
                <a:latin typeface="Tahoma" charset="0"/>
              </a:rPr>
              <a:t>s daughter for an honest opinion about the benefits of therapy with donepezil, Dr.Debonair</a:t>
            </a:r>
            <a:r>
              <a:rPr lang="ja-JP" altLang="en-US" sz="2000" b="1">
                <a:latin typeface="Arial"/>
              </a:rPr>
              <a:t>’</a:t>
            </a:r>
            <a:r>
              <a:rPr lang="en-US" sz="2000" b="1">
                <a:latin typeface="Tahoma" charset="0"/>
              </a:rPr>
              <a:t>s answer should be:</a:t>
            </a:r>
          </a:p>
          <a:p>
            <a:pPr>
              <a:spcBef>
                <a:spcPct val="50000"/>
              </a:spcBef>
              <a:buFontTx/>
              <a:buAutoNum type="alphaUcParenR"/>
            </a:pPr>
            <a:r>
              <a:rPr lang="ja-JP" altLang="en-US" sz="2000" b="1">
                <a:latin typeface="Arial"/>
              </a:rPr>
              <a:t>“</a:t>
            </a:r>
            <a:r>
              <a:rPr lang="en-US" sz="2000" b="1">
                <a:latin typeface="Tahoma" charset="0"/>
              </a:rPr>
              <a:t>We expect a mild improvement in function for 6-12 months, then a gradual decline despite taking medication.</a:t>
            </a:r>
            <a:r>
              <a:rPr lang="ja-JP" altLang="en-US" sz="2000" b="1">
                <a:latin typeface="Arial"/>
              </a:rPr>
              <a:t>”</a:t>
            </a:r>
            <a:endParaRPr lang="en-US" sz="2000" b="1">
              <a:latin typeface="Tahoma" charset="0"/>
            </a:endParaRPr>
          </a:p>
          <a:p>
            <a:pPr>
              <a:spcBef>
                <a:spcPct val="50000"/>
              </a:spcBef>
              <a:buFontTx/>
              <a:buAutoNum type="alphaUcParenR"/>
            </a:pPr>
            <a:r>
              <a:rPr lang="ja-JP" altLang="en-US" sz="2000" b="1">
                <a:latin typeface="Arial"/>
              </a:rPr>
              <a:t>“</a:t>
            </a:r>
            <a:r>
              <a:rPr lang="en-US" sz="2000" b="1">
                <a:latin typeface="Tahoma" charset="0"/>
              </a:rPr>
              <a:t>We expect a mild improvement in function for 12-36 months, then a gradual decline despite taking medication.</a:t>
            </a:r>
            <a:r>
              <a:rPr lang="ja-JP" altLang="en-US" sz="2000" b="1">
                <a:latin typeface="Arial"/>
              </a:rPr>
              <a:t>”</a:t>
            </a:r>
            <a:endParaRPr lang="en-US" sz="2000" b="1">
              <a:latin typeface="Tahoma" charset="0"/>
            </a:endParaRPr>
          </a:p>
          <a:p>
            <a:pPr>
              <a:spcBef>
                <a:spcPct val="50000"/>
              </a:spcBef>
              <a:buFontTx/>
              <a:buAutoNum type="alphaUcParenR"/>
            </a:pPr>
            <a:r>
              <a:rPr lang="ja-JP" altLang="en-US" sz="2000" b="1">
                <a:latin typeface="Arial"/>
              </a:rPr>
              <a:t>“</a:t>
            </a:r>
            <a:r>
              <a:rPr lang="en-US" sz="2000" b="1">
                <a:latin typeface="Tahoma" charset="0"/>
              </a:rPr>
              <a:t>We expect marked improvement in function with elimination of most cognitive deficits, but these benefits will only last 3-6 months, followed by a gradual decline despite taking medication.</a:t>
            </a:r>
            <a:r>
              <a:rPr lang="ja-JP" altLang="en-US" sz="2000" b="1">
                <a:latin typeface="Arial"/>
              </a:rPr>
              <a:t>”</a:t>
            </a:r>
            <a:endParaRPr lang="en-US" sz="2000" b="1">
              <a:latin typeface="Tahoma" charset="0"/>
            </a:endParaRPr>
          </a:p>
          <a:p>
            <a:pPr>
              <a:spcBef>
                <a:spcPct val="50000"/>
              </a:spcBef>
              <a:buFontTx/>
              <a:buAutoNum type="alphaUcParenR"/>
            </a:pPr>
            <a:r>
              <a:rPr lang="ja-JP" altLang="en-US" sz="2000" b="1">
                <a:latin typeface="Arial"/>
              </a:rPr>
              <a:t>“</a:t>
            </a:r>
            <a:r>
              <a:rPr lang="en-US" sz="2000" b="1">
                <a:latin typeface="Tahoma" charset="0"/>
              </a:rPr>
              <a:t>We expect marked improvement in function with elimination of most cognitive deficits, but these benefits will only last 6-12 months, followed by a gradual decline despite taking medication.</a:t>
            </a:r>
            <a:r>
              <a:rPr lang="ja-JP" altLang="en-US" sz="2000" b="1">
                <a:latin typeface="Arial"/>
              </a:rPr>
              <a:t>”</a:t>
            </a:r>
            <a:endParaRPr lang="en-US" sz="2000" b="1">
              <a:latin typeface="Tahoma" charset="0"/>
            </a:endParaRPr>
          </a:p>
          <a:p>
            <a:pPr>
              <a:spcBef>
                <a:spcPct val="50000"/>
              </a:spcBef>
              <a:buFontTx/>
              <a:buAutoNum type="alphaUcParenR"/>
            </a:pPr>
            <a:r>
              <a:rPr lang="ja-JP" altLang="en-US" sz="2000" b="1">
                <a:latin typeface="Arial"/>
              </a:rPr>
              <a:t>“</a:t>
            </a:r>
            <a:r>
              <a:rPr lang="en-US" sz="2000" b="1">
                <a:latin typeface="Tahoma" charset="0"/>
              </a:rPr>
              <a:t>We expect no definite improvement in function, but the progression of his disease will be delayed by 1-2 years.</a:t>
            </a:r>
            <a:r>
              <a:rPr lang="ja-JP" altLang="en-US" sz="2000" b="1">
                <a:latin typeface="Arial"/>
              </a:rPr>
              <a:t>”</a:t>
            </a:r>
            <a:endParaRPr lang="en-US" sz="2000" b="1">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524000" y="228600"/>
            <a:ext cx="6705600" cy="609600"/>
          </a:xfrm>
        </p:spPr>
        <p:txBody>
          <a:bodyPr/>
          <a:lstStyle/>
          <a:p>
            <a:r>
              <a:rPr lang="en-US" sz="4000" b="1"/>
              <a:t>The rest of the story</a:t>
            </a:r>
          </a:p>
        </p:txBody>
      </p:sp>
      <p:sp>
        <p:nvSpPr>
          <p:cNvPr id="104451" name="Text Box 3"/>
          <p:cNvSpPr txBox="1">
            <a:spLocks noChangeArrowheads="1"/>
          </p:cNvSpPr>
          <p:nvPr/>
        </p:nvSpPr>
        <p:spPr bwMode="auto">
          <a:xfrm>
            <a:off x="304800" y="1066800"/>
            <a:ext cx="8305800" cy="5470525"/>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b="1"/>
              <a:t>	Mr. Brown responded to donepezil therapy with somewhat improved short-term memory, but the benefits lasted only about a year.  Over the next 5 years, he became progressively worse, getting lost while walking in his own neighborhood several times.  At age 80, his wife and family elected to place him in a facility specializing in long-term care of Alzheimer patients, with frequent home visits.  He developed progressive congestive heart failure secondary to hypertension, and died at age 82.</a:t>
            </a:r>
          </a:p>
          <a:p>
            <a:pPr>
              <a:spcBef>
                <a:spcPct val="50000"/>
              </a:spcBef>
            </a:pPr>
            <a:r>
              <a:rPr lang="en-US" b="1"/>
              <a:t>	Mr. Brown</a:t>
            </a:r>
            <a:r>
              <a:rPr lang="ja-JP" altLang="en-US" b="1">
                <a:latin typeface="Arial"/>
              </a:rPr>
              <a:t>’</a:t>
            </a:r>
            <a:r>
              <a:rPr lang="en-US" b="1"/>
              <a:t>s well-educated daughter, after consultation with Dr. DD, requested postmortem neuropathologic examination for diagnosis and information to guide personal genetic counseling.</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1752600" y="533400"/>
            <a:ext cx="7086600" cy="762000"/>
          </a:xfrm>
        </p:spPr>
        <p:txBody>
          <a:bodyPr/>
          <a:lstStyle/>
          <a:p>
            <a:r>
              <a:rPr lang="en-US"/>
              <a:t>Creation of A TBL Module</a:t>
            </a:r>
          </a:p>
        </p:txBody>
      </p:sp>
      <p:sp>
        <p:nvSpPr>
          <p:cNvPr id="131076" name="Rectangle 4"/>
          <p:cNvSpPr>
            <a:spLocks noGrp="1" noChangeArrowheads="1"/>
          </p:cNvSpPr>
          <p:nvPr>
            <p:ph type="body" sz="half" idx="2"/>
          </p:nvPr>
        </p:nvSpPr>
        <p:spPr>
          <a:xfrm>
            <a:off x="5334000" y="1447800"/>
            <a:ext cx="3581400" cy="5105400"/>
          </a:xfrm>
        </p:spPr>
        <p:txBody>
          <a:bodyPr/>
          <a:lstStyle/>
          <a:p>
            <a:r>
              <a:rPr lang="en-US" sz="2400" b="1">
                <a:solidFill>
                  <a:schemeClr val="hlink"/>
                </a:solidFill>
              </a:rPr>
              <a:t>Curricular Goals</a:t>
            </a:r>
          </a:p>
          <a:p>
            <a:r>
              <a:rPr lang="en-US" sz="2400" b="1">
                <a:solidFill>
                  <a:schemeClr val="hlink"/>
                </a:solidFill>
              </a:rPr>
              <a:t>Specific Learning Objectives</a:t>
            </a:r>
          </a:p>
          <a:p>
            <a:r>
              <a:rPr lang="en-US" sz="2400" b="1">
                <a:solidFill>
                  <a:schemeClr val="hlink"/>
                </a:solidFill>
              </a:rPr>
              <a:t>Advance Assignment</a:t>
            </a:r>
          </a:p>
          <a:p>
            <a:r>
              <a:rPr lang="en-US" sz="2400" b="1">
                <a:solidFill>
                  <a:schemeClr val="hlink"/>
                </a:solidFill>
              </a:rPr>
              <a:t>Readiness Assessment Test</a:t>
            </a:r>
          </a:p>
          <a:p>
            <a:r>
              <a:rPr lang="en-US" sz="2400" b="1">
                <a:solidFill>
                  <a:schemeClr val="hlink"/>
                </a:solidFill>
              </a:rPr>
              <a:t>Application Exercise</a:t>
            </a:r>
          </a:p>
          <a:p>
            <a:r>
              <a:rPr lang="en-US" sz="2400" b="1">
                <a:solidFill>
                  <a:schemeClr val="hlink"/>
                </a:solidFill>
              </a:rPr>
              <a:t>Ample Creative Time</a:t>
            </a:r>
          </a:p>
          <a:p>
            <a:r>
              <a:rPr lang="en-US" sz="2400" b="1">
                <a:solidFill>
                  <a:schemeClr val="hlink"/>
                </a:solidFill>
              </a:rPr>
              <a:t>Partner/Mentor</a:t>
            </a:r>
            <a:endParaRPr lang="en-US" sz="2000" b="1">
              <a:solidFill>
                <a:schemeClr val="hlink"/>
              </a:solidFill>
            </a:endParaRPr>
          </a:p>
        </p:txBody>
      </p:sp>
      <p:pic>
        <p:nvPicPr>
          <p:cNvPr id="131077" name="Picture 5"/>
          <p:cNvPicPr>
            <a:picLocks noGrp="1" noChangeAspect="1" noChangeArrowheads="1"/>
          </p:cNvPicPr>
          <p:nvPr>
            <p:ph type="clipArt" sz="half" idx="1"/>
          </p:nvPr>
        </p:nvPicPr>
        <p:blipFill>
          <a:blip r:embed="rId3">
            <a:extLst>
              <a:ext uri="{28A0092B-C50C-407E-A947-70E740481C1C}">
                <a14:useLocalDpi xmlns:a14="http://schemas.microsoft.com/office/drawing/2010/main" val="0"/>
              </a:ext>
            </a:extLst>
          </a:blip>
          <a:srcRect/>
          <a:stretch>
            <a:fillRect/>
          </a:stretch>
        </p:blipFill>
        <p:spPr>
          <a:xfrm>
            <a:off x="1981200" y="1524000"/>
            <a:ext cx="3124200" cy="4876800"/>
          </a:xfrm>
          <a:ln w="38100">
            <a:solidFill>
              <a:schemeClr val="tx1"/>
            </a:solidFill>
            <a:miter lim="800000"/>
            <a:headEnd/>
            <a:tailEnd/>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1076">
                                            <p:txEl>
                                              <p:pRg st="0" end="0"/>
                                            </p:txEl>
                                          </p:spTgt>
                                        </p:tgtEl>
                                        <p:attrNameLst>
                                          <p:attrName>style.visibility</p:attrName>
                                        </p:attrNameLst>
                                      </p:cBhvr>
                                      <p:to>
                                        <p:strVal val="visible"/>
                                      </p:to>
                                    </p:set>
                                    <p:animEffect transition="in" filter="wipe(left)">
                                      <p:cBhvr>
                                        <p:cTn id="7" dur="500"/>
                                        <p:tgtEl>
                                          <p:spTgt spid="13107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1076">
                                            <p:txEl>
                                              <p:pRg st="1" end="1"/>
                                            </p:txEl>
                                          </p:spTgt>
                                        </p:tgtEl>
                                        <p:attrNameLst>
                                          <p:attrName>style.visibility</p:attrName>
                                        </p:attrNameLst>
                                      </p:cBhvr>
                                      <p:to>
                                        <p:strVal val="visible"/>
                                      </p:to>
                                    </p:set>
                                    <p:animEffect transition="in" filter="wipe(left)">
                                      <p:cBhvr>
                                        <p:cTn id="12" dur="500"/>
                                        <p:tgtEl>
                                          <p:spTgt spid="13107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1076">
                                            <p:txEl>
                                              <p:pRg st="2" end="2"/>
                                            </p:txEl>
                                          </p:spTgt>
                                        </p:tgtEl>
                                        <p:attrNameLst>
                                          <p:attrName>style.visibility</p:attrName>
                                        </p:attrNameLst>
                                      </p:cBhvr>
                                      <p:to>
                                        <p:strVal val="visible"/>
                                      </p:to>
                                    </p:set>
                                    <p:animEffect transition="in" filter="wipe(left)">
                                      <p:cBhvr>
                                        <p:cTn id="17" dur="500"/>
                                        <p:tgtEl>
                                          <p:spTgt spid="13107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1076">
                                            <p:txEl>
                                              <p:pRg st="3" end="3"/>
                                            </p:txEl>
                                          </p:spTgt>
                                        </p:tgtEl>
                                        <p:attrNameLst>
                                          <p:attrName>style.visibility</p:attrName>
                                        </p:attrNameLst>
                                      </p:cBhvr>
                                      <p:to>
                                        <p:strVal val="visible"/>
                                      </p:to>
                                    </p:set>
                                    <p:animEffect transition="in" filter="wipe(left)">
                                      <p:cBhvr>
                                        <p:cTn id="22" dur="500"/>
                                        <p:tgtEl>
                                          <p:spTgt spid="13107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1076">
                                            <p:txEl>
                                              <p:pRg st="4" end="4"/>
                                            </p:txEl>
                                          </p:spTgt>
                                        </p:tgtEl>
                                        <p:attrNameLst>
                                          <p:attrName>style.visibility</p:attrName>
                                        </p:attrNameLst>
                                      </p:cBhvr>
                                      <p:to>
                                        <p:strVal val="visible"/>
                                      </p:to>
                                    </p:set>
                                    <p:animEffect transition="in" filter="wipe(left)">
                                      <p:cBhvr>
                                        <p:cTn id="27" dur="500"/>
                                        <p:tgtEl>
                                          <p:spTgt spid="13107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31076">
                                            <p:txEl>
                                              <p:pRg st="5" end="5"/>
                                            </p:txEl>
                                          </p:spTgt>
                                        </p:tgtEl>
                                        <p:attrNameLst>
                                          <p:attrName>style.visibility</p:attrName>
                                        </p:attrNameLst>
                                      </p:cBhvr>
                                      <p:to>
                                        <p:strVal val="visible"/>
                                      </p:to>
                                    </p:set>
                                    <p:animEffect transition="in" filter="wipe(left)">
                                      <p:cBhvr>
                                        <p:cTn id="32" dur="500"/>
                                        <p:tgtEl>
                                          <p:spTgt spid="131076">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31076">
                                            <p:txEl>
                                              <p:pRg st="6" end="6"/>
                                            </p:txEl>
                                          </p:spTgt>
                                        </p:tgtEl>
                                        <p:attrNameLst>
                                          <p:attrName>style.visibility</p:attrName>
                                        </p:attrNameLst>
                                      </p:cBhvr>
                                      <p:to>
                                        <p:strVal val="visible"/>
                                      </p:to>
                                    </p:set>
                                    <p:animEffect transition="in" filter="wipe(left)">
                                      <p:cBhvr>
                                        <p:cTn id="37" dur="500"/>
                                        <p:tgtEl>
                                          <p:spTgt spid="13107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6"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152400" y="228600"/>
            <a:ext cx="3124200" cy="5338763"/>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000" b="1"/>
              <a:t>Q6)  A coronal slice of Mr. Brown</a:t>
            </a:r>
            <a:r>
              <a:rPr lang="ja-JP" altLang="en-US" sz="2000" b="1">
                <a:latin typeface="Arial"/>
              </a:rPr>
              <a:t>’</a:t>
            </a:r>
            <a:r>
              <a:rPr lang="en-US" sz="2000" b="1"/>
              <a:t>s brain is shown on the monitors.  Histologic sections from which circled area would be most likely to demonstrate all 5 characteristic features of AD? (neuritic plaques, neurofibrillary tangles, amyloid angiopathy, granulovacuolar degeneration, and Hirano bodies)</a:t>
            </a:r>
          </a:p>
        </p:txBody>
      </p:sp>
      <p:sp>
        <p:nvSpPr>
          <p:cNvPr id="106500" name="Text Box 4"/>
          <p:cNvSpPr txBox="1">
            <a:spLocks noChangeArrowheads="1"/>
          </p:cNvSpPr>
          <p:nvPr/>
        </p:nvSpPr>
        <p:spPr bwMode="auto">
          <a:xfrm>
            <a:off x="304800" y="5715000"/>
            <a:ext cx="8534400" cy="1050925"/>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Arial" charset="0"/>
                <a:ea typeface="ＭＳ Ｐゴシック" charset="0"/>
              </a:defRPr>
            </a:lvl1pPr>
            <a:lvl2pPr marL="914400" indent="-457200">
              <a:defRPr sz="2400">
                <a:solidFill>
                  <a:schemeClr val="tx1"/>
                </a:solidFill>
                <a:latin typeface="Arial" charset="0"/>
                <a:ea typeface="ＭＳ Ｐゴシック" charset="0"/>
              </a:defRPr>
            </a:lvl2pPr>
            <a:lvl3pPr marL="1371600" indent="-457200">
              <a:defRPr sz="2400">
                <a:solidFill>
                  <a:schemeClr val="tx1"/>
                </a:solidFill>
                <a:latin typeface="Arial" charset="0"/>
                <a:ea typeface="ＭＳ Ｐゴシック" charset="0"/>
              </a:defRPr>
            </a:lvl3pPr>
            <a:lvl4pPr marL="1828800" indent="-457200">
              <a:defRPr sz="2400">
                <a:solidFill>
                  <a:schemeClr val="tx1"/>
                </a:solidFill>
                <a:latin typeface="Arial" charset="0"/>
                <a:ea typeface="ＭＳ Ｐゴシック" charset="0"/>
              </a:defRPr>
            </a:lvl4pPr>
            <a:lvl5pPr marL="2286000" indent="-457200">
              <a:defRPr sz="2400">
                <a:solidFill>
                  <a:schemeClr val="tx1"/>
                </a:solidFill>
                <a:latin typeface="Arial" charset="0"/>
                <a:ea typeface="ＭＳ Ｐゴシック" charset="0"/>
              </a:defRPr>
            </a:lvl5pPr>
            <a:lvl6pPr marL="2743200" indent="-457200" fontAlgn="base">
              <a:spcBef>
                <a:spcPct val="0"/>
              </a:spcBef>
              <a:spcAft>
                <a:spcPct val="0"/>
              </a:spcAft>
              <a:defRPr sz="2400">
                <a:solidFill>
                  <a:schemeClr val="tx1"/>
                </a:solidFill>
                <a:latin typeface="Arial" charset="0"/>
                <a:ea typeface="ＭＳ Ｐゴシック" charset="0"/>
              </a:defRPr>
            </a:lvl6pPr>
            <a:lvl7pPr marL="3200400" indent="-457200" fontAlgn="base">
              <a:spcBef>
                <a:spcPct val="0"/>
              </a:spcBef>
              <a:spcAft>
                <a:spcPct val="0"/>
              </a:spcAft>
              <a:defRPr sz="2400">
                <a:solidFill>
                  <a:schemeClr val="tx1"/>
                </a:solidFill>
                <a:latin typeface="Arial" charset="0"/>
                <a:ea typeface="ＭＳ Ｐゴシック" charset="0"/>
              </a:defRPr>
            </a:lvl7pPr>
            <a:lvl8pPr marL="3657600" indent="-457200" fontAlgn="base">
              <a:spcBef>
                <a:spcPct val="0"/>
              </a:spcBef>
              <a:spcAft>
                <a:spcPct val="0"/>
              </a:spcAft>
              <a:defRPr sz="2400">
                <a:solidFill>
                  <a:schemeClr val="tx1"/>
                </a:solidFill>
                <a:latin typeface="Arial" charset="0"/>
                <a:ea typeface="ＭＳ Ｐゴシック" charset="0"/>
              </a:defRPr>
            </a:lvl8pPr>
            <a:lvl9pPr marL="4114800" indent="-457200" fontAlgn="base">
              <a:spcBef>
                <a:spcPct val="0"/>
              </a:spcBef>
              <a:spcAft>
                <a:spcPct val="0"/>
              </a:spcAft>
              <a:defRPr sz="2400">
                <a:solidFill>
                  <a:schemeClr val="tx1"/>
                </a:solidFill>
                <a:latin typeface="Arial" charset="0"/>
                <a:ea typeface="ＭＳ Ｐゴシック" charset="0"/>
              </a:defRPr>
            </a:lvl9pPr>
          </a:lstStyle>
          <a:p>
            <a:pPr>
              <a:spcBef>
                <a:spcPct val="50000"/>
              </a:spcBef>
              <a:buFontTx/>
              <a:buAutoNum type="alphaUcParenR"/>
            </a:pPr>
            <a:r>
              <a:rPr lang="en-US">
                <a:latin typeface="Tahoma" charset="0"/>
              </a:rPr>
              <a:t>Red circle		B) black circle	C) blue circle      </a:t>
            </a:r>
          </a:p>
          <a:p>
            <a:pPr>
              <a:spcBef>
                <a:spcPct val="50000"/>
              </a:spcBef>
            </a:pPr>
            <a:r>
              <a:rPr lang="en-US">
                <a:latin typeface="Tahoma" charset="0"/>
              </a:rPr>
              <a:t>D) green circle        E) white circle 	F) yellow circle</a:t>
            </a:r>
          </a:p>
        </p:txBody>
      </p:sp>
      <p:pic>
        <p:nvPicPr>
          <p:cNvPr id="106502" name="Picture 6" descr="brain, AD, coronal gross showing hippocam;pal atroph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304800"/>
            <a:ext cx="5562600" cy="50292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06504" name="Oval 8"/>
          <p:cNvSpPr>
            <a:spLocks noChangeArrowheads="1"/>
          </p:cNvSpPr>
          <p:nvPr/>
        </p:nvSpPr>
        <p:spPr bwMode="auto">
          <a:xfrm>
            <a:off x="4876800" y="2590800"/>
            <a:ext cx="609600" cy="533400"/>
          </a:xfrm>
          <a:prstGeom prst="ellipse">
            <a:avLst/>
          </a:prstGeom>
          <a:noFill/>
          <a:ln w="381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6505" name="Text Box 9"/>
          <p:cNvSpPr txBox="1">
            <a:spLocks noChangeArrowheads="1"/>
          </p:cNvSpPr>
          <p:nvPr/>
        </p:nvSpPr>
        <p:spPr bwMode="auto">
          <a:xfrm>
            <a:off x="4953000" y="2667000"/>
            <a:ext cx="533400" cy="58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3200">
                <a:solidFill>
                  <a:schemeClr val="bg2"/>
                </a:solidFill>
              </a:rPr>
              <a:t>*</a:t>
            </a:r>
          </a:p>
        </p:txBody>
      </p:sp>
      <p:sp>
        <p:nvSpPr>
          <p:cNvPr id="106506" name="Oval 10"/>
          <p:cNvSpPr>
            <a:spLocks noChangeArrowheads="1"/>
          </p:cNvSpPr>
          <p:nvPr/>
        </p:nvSpPr>
        <p:spPr bwMode="auto">
          <a:xfrm>
            <a:off x="5105400" y="4191000"/>
            <a:ext cx="609600" cy="533400"/>
          </a:xfrm>
          <a:prstGeom prst="ellipse">
            <a:avLst/>
          </a:prstGeom>
          <a:noFill/>
          <a:ln w="38100">
            <a:solidFill>
              <a:srgbClr val="00002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a:solidFill>
                <a:srgbClr val="000020"/>
              </a:solidFill>
            </a:endParaRPr>
          </a:p>
        </p:txBody>
      </p:sp>
      <p:sp>
        <p:nvSpPr>
          <p:cNvPr id="106507" name="Oval 11"/>
          <p:cNvSpPr>
            <a:spLocks noChangeArrowheads="1"/>
          </p:cNvSpPr>
          <p:nvPr/>
        </p:nvSpPr>
        <p:spPr bwMode="auto">
          <a:xfrm>
            <a:off x="4648200" y="3276600"/>
            <a:ext cx="685800" cy="533400"/>
          </a:xfrm>
          <a:prstGeom prst="ellipse">
            <a:avLst/>
          </a:prstGeom>
          <a:noFill/>
          <a:ln w="3810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a:solidFill>
                <a:schemeClr val="hlink"/>
              </a:solidFill>
            </a:endParaRPr>
          </a:p>
        </p:txBody>
      </p:sp>
      <p:sp>
        <p:nvSpPr>
          <p:cNvPr id="106508" name="Text Box 12"/>
          <p:cNvSpPr txBox="1">
            <a:spLocks noChangeArrowheads="1"/>
          </p:cNvSpPr>
          <p:nvPr/>
        </p:nvSpPr>
        <p:spPr bwMode="auto">
          <a:xfrm>
            <a:off x="4724400" y="3276600"/>
            <a:ext cx="762000" cy="58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3200">
                <a:solidFill>
                  <a:schemeClr val="hlink"/>
                </a:solidFill>
              </a:rPr>
              <a:t>*</a:t>
            </a:r>
          </a:p>
        </p:txBody>
      </p:sp>
      <p:sp>
        <p:nvSpPr>
          <p:cNvPr id="106509" name="Oval 13"/>
          <p:cNvSpPr>
            <a:spLocks noChangeArrowheads="1"/>
          </p:cNvSpPr>
          <p:nvPr/>
        </p:nvSpPr>
        <p:spPr bwMode="auto">
          <a:xfrm>
            <a:off x="5410200" y="533400"/>
            <a:ext cx="609600" cy="609600"/>
          </a:xfrm>
          <a:prstGeom prst="ellipse">
            <a:avLst/>
          </a:prstGeom>
          <a:noFill/>
          <a:ln w="381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6511" name="Text Box 15"/>
          <p:cNvSpPr txBox="1">
            <a:spLocks noChangeArrowheads="1"/>
          </p:cNvSpPr>
          <p:nvPr/>
        </p:nvSpPr>
        <p:spPr bwMode="auto">
          <a:xfrm>
            <a:off x="5486400" y="609600"/>
            <a:ext cx="533400" cy="58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3200">
                <a:solidFill>
                  <a:schemeClr val="accent2"/>
                </a:solidFill>
              </a:rPr>
              <a:t>*</a:t>
            </a:r>
          </a:p>
        </p:txBody>
      </p:sp>
      <p:sp>
        <p:nvSpPr>
          <p:cNvPr id="106512" name="Oval 16"/>
          <p:cNvSpPr>
            <a:spLocks noChangeArrowheads="1"/>
          </p:cNvSpPr>
          <p:nvPr/>
        </p:nvSpPr>
        <p:spPr bwMode="auto">
          <a:xfrm>
            <a:off x="4648200" y="1524000"/>
            <a:ext cx="685800" cy="609600"/>
          </a:xfrm>
          <a:prstGeom prst="ellipse">
            <a:avLst/>
          </a:prstGeom>
          <a:noFill/>
          <a:ln w="38100">
            <a:solidFill>
              <a:schemeClr val="fo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6513" name="Text Box 17"/>
          <p:cNvSpPr txBox="1">
            <a:spLocks noChangeArrowheads="1"/>
          </p:cNvSpPr>
          <p:nvPr/>
        </p:nvSpPr>
        <p:spPr bwMode="auto">
          <a:xfrm>
            <a:off x="4800600" y="1600200"/>
            <a:ext cx="609600" cy="58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3200">
                <a:solidFill>
                  <a:schemeClr val="folHlink"/>
                </a:solidFill>
              </a:rPr>
              <a:t>*</a:t>
            </a:r>
          </a:p>
        </p:txBody>
      </p:sp>
      <p:sp>
        <p:nvSpPr>
          <p:cNvPr id="106514" name="Oval 18"/>
          <p:cNvSpPr>
            <a:spLocks noChangeArrowheads="1"/>
          </p:cNvSpPr>
          <p:nvPr/>
        </p:nvSpPr>
        <p:spPr bwMode="auto">
          <a:xfrm flipV="1">
            <a:off x="3657600" y="4419600"/>
            <a:ext cx="609600" cy="609600"/>
          </a:xfrm>
          <a:prstGeom prst="ellipse">
            <a:avLst/>
          </a:prstGeom>
          <a:noFill/>
          <a:ln w="57150">
            <a:solidFill>
              <a:srgbClr val="FF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6516" name="Text Box 20"/>
          <p:cNvSpPr txBox="1">
            <a:spLocks noChangeArrowheads="1"/>
          </p:cNvSpPr>
          <p:nvPr/>
        </p:nvSpPr>
        <p:spPr bwMode="auto">
          <a:xfrm flipV="1">
            <a:off x="3657600" y="4371975"/>
            <a:ext cx="533400" cy="58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3200">
                <a:solidFill>
                  <a:srgbClr val="FFFFFF"/>
                </a:solidFill>
              </a:rPr>
              <a:t>*</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2133600" y="152400"/>
            <a:ext cx="4419600" cy="373063"/>
          </a:xfrm>
        </p:spPr>
        <p:txBody>
          <a:bodyPr/>
          <a:lstStyle/>
          <a:p>
            <a:r>
              <a:rPr lang="en-US" sz="3200" b="1"/>
              <a:t>Pathogenesis</a:t>
            </a:r>
          </a:p>
        </p:txBody>
      </p:sp>
      <p:sp>
        <p:nvSpPr>
          <p:cNvPr id="108547" name="Text Box 3"/>
          <p:cNvSpPr txBox="1">
            <a:spLocks noChangeArrowheads="1"/>
          </p:cNvSpPr>
          <p:nvPr/>
        </p:nvSpPr>
        <p:spPr bwMode="auto">
          <a:xfrm>
            <a:off x="228600" y="5562600"/>
            <a:ext cx="8686800" cy="1049338"/>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000" b="1">
                <a:solidFill>
                  <a:srgbClr val="FFFFFF"/>
                </a:solidFill>
              </a:rPr>
              <a:t>This cartoon (fig. 30-30, Robbins Pathologic Basis of Disease, 6</a:t>
            </a:r>
            <a:r>
              <a:rPr lang="en-US" sz="2000" b="1" baseline="30000">
                <a:solidFill>
                  <a:srgbClr val="FFFFFF"/>
                </a:solidFill>
              </a:rPr>
              <a:t>th</a:t>
            </a:r>
            <a:r>
              <a:rPr lang="en-US" sz="2000" b="1">
                <a:solidFill>
                  <a:srgbClr val="FFFFFF"/>
                </a:solidFill>
              </a:rPr>
              <a:t> ed, WB Saunders, 1999) illustrates current concepts of how cerebral neurons process amyloid precursor protein (APP).</a:t>
            </a:r>
            <a:endParaRPr lang="en-US"/>
          </a:p>
        </p:txBody>
      </p:sp>
      <p:pic>
        <p:nvPicPr>
          <p:cNvPr id="108549" name="Picture 5" descr="brain, AD, cartoon accumulation amyloid beta peptid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85800"/>
            <a:ext cx="8763000" cy="4724400"/>
          </a:xfrm>
          <a:prstGeom prst="rect">
            <a:avLst/>
          </a:prstGeom>
          <a:noFill/>
          <a:ln w="571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ext Box 2"/>
          <p:cNvSpPr txBox="1">
            <a:spLocks noChangeArrowheads="1"/>
          </p:cNvSpPr>
          <p:nvPr/>
        </p:nvSpPr>
        <p:spPr bwMode="auto">
          <a:xfrm>
            <a:off x="228600" y="152400"/>
            <a:ext cx="8686800" cy="1235075"/>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b="1"/>
              <a:t>Q7) Assuming these concepts are correct, which combination of enzyme activities would be most beneficial for preventing Alzheimer disease?</a:t>
            </a:r>
          </a:p>
        </p:txBody>
      </p:sp>
      <p:graphicFrame>
        <p:nvGraphicFramePr>
          <p:cNvPr id="107610" name="Group 90"/>
          <p:cNvGraphicFramePr>
            <a:graphicFrameLocks noGrp="1"/>
          </p:cNvGraphicFramePr>
          <p:nvPr/>
        </p:nvGraphicFramePr>
        <p:xfrm>
          <a:off x="304800" y="1447800"/>
          <a:ext cx="8610600" cy="5410200"/>
        </p:xfrm>
        <a:graphic>
          <a:graphicData uri="http://schemas.openxmlformats.org/drawingml/2006/table">
            <a:tbl>
              <a:tblPr/>
              <a:tblGrid>
                <a:gridCol w="1219200"/>
                <a:gridCol w="2438400"/>
                <a:gridCol w="2286000"/>
                <a:gridCol w="2667000"/>
              </a:tblGrid>
              <a:tr h="652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Answer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2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Alpha-secretase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Beta-secretase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bg1"/>
                          </a:solidFill>
                          <a:effectLst/>
                          <a:latin typeface="Arial" charset="0"/>
                          <a:ea typeface="ＭＳ Ｐゴシック" charset="0"/>
                          <a:cs typeface="ＭＳ Ｐゴシック" charset="0"/>
                        </a:rPr>
                        <a:t>Gamma-secretase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646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A</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2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increased</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increased</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bg1"/>
                          </a:solidFill>
                          <a:effectLst/>
                          <a:latin typeface="Arial" charset="0"/>
                          <a:ea typeface="ＭＳ Ｐゴシック" charset="0"/>
                          <a:cs typeface="ＭＳ Ｐゴシック" charset="0"/>
                        </a:rPr>
                        <a:t>increased</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652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B</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2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decreased</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increased</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bg1"/>
                          </a:solidFill>
                          <a:effectLst/>
                          <a:latin typeface="Arial" charset="0"/>
                          <a:ea typeface="ＭＳ Ｐゴシック" charset="0"/>
                          <a:cs typeface="ＭＳ Ｐゴシック" charset="0"/>
                        </a:rPr>
                        <a:t>increased</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708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C</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2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increased</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decreased</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bg1"/>
                          </a:solidFill>
                          <a:effectLst/>
                          <a:latin typeface="Arial" charset="0"/>
                          <a:ea typeface="ＭＳ Ｐゴシック" charset="0"/>
                          <a:cs typeface="ＭＳ Ｐゴシック" charset="0"/>
                        </a:rPr>
                        <a:t>Increased</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650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D</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2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decreased</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decreased</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bg1"/>
                          </a:solidFill>
                          <a:effectLst/>
                          <a:latin typeface="Arial" charset="0"/>
                          <a:ea typeface="ＭＳ Ｐゴシック" charset="0"/>
                          <a:cs typeface="ＭＳ Ｐゴシック" charset="0"/>
                        </a:rPr>
                        <a:t>decreased</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650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2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increased</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decreased</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bg1"/>
                          </a:solidFill>
                          <a:effectLst/>
                          <a:latin typeface="Arial" charset="0"/>
                          <a:ea typeface="ＭＳ Ｐゴシック" charset="0"/>
                          <a:cs typeface="ＭＳ Ｐゴシック" charset="0"/>
                        </a:rPr>
                        <a:t>decreased</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649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F</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00002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decreased</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ea typeface="ＭＳ Ｐゴシック" charset="0"/>
                          <a:cs typeface="ＭＳ Ｐゴシック" charset="0"/>
                        </a:rPr>
                        <a:t>decreased</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bg1"/>
                          </a:solidFill>
                          <a:effectLst/>
                          <a:latin typeface="Arial" charset="0"/>
                          <a:ea typeface="ＭＳ Ｐゴシック" charset="0"/>
                          <a:cs typeface="ＭＳ Ｐゴシック" charset="0"/>
                        </a:rPr>
                        <a:t>increased</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folHlink"/>
                    </a:solidFill>
                  </a:tcPr>
                </a:tc>
              </a:tr>
              <a:tr h="800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a typeface="ＭＳ Ｐゴシック" charset="0"/>
                        <a:cs typeface="ＭＳ Ｐゴシック"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800" b="1" i="0" u="none" strike="noStrike" cap="none" normalizeH="0" baseline="0">
                          <a:ln>
                            <a:noFill/>
                          </a:ln>
                          <a:solidFill>
                            <a:schemeClr val="tx1"/>
                          </a:solidFill>
                          <a:effectLst/>
                          <a:latin typeface="Arial"/>
                          <a:ea typeface="ＭＳ Ｐゴシック" charset="0"/>
                          <a:cs typeface="ＭＳ Ｐゴシック" charset="0"/>
                        </a:rPr>
                        <a:t>“</a:t>
                      </a:r>
                      <a:r>
                        <a:rPr kumimoji="0" lang="en-US" sz="1800" b="1" i="0" u="none" strike="noStrike" cap="none" normalizeH="0" baseline="0">
                          <a:ln>
                            <a:noFill/>
                          </a:ln>
                          <a:solidFill>
                            <a:schemeClr val="tx1"/>
                          </a:solidFill>
                          <a:effectLst/>
                          <a:latin typeface="Arial" charset="0"/>
                          <a:ea typeface="ＭＳ Ｐゴシック" charset="0"/>
                          <a:cs typeface="ＭＳ Ｐゴシック" charset="0"/>
                        </a:rPr>
                        <a:t>increased</a:t>
                      </a:r>
                      <a:r>
                        <a:rPr kumimoji="0" lang="ja-JP" altLang="en-US" sz="1800" b="1" i="0" u="none" strike="noStrike" cap="none" normalizeH="0" baseline="0">
                          <a:ln>
                            <a:noFill/>
                          </a:ln>
                          <a:solidFill>
                            <a:schemeClr val="tx1"/>
                          </a:solidFill>
                          <a:effectLst/>
                          <a:latin typeface="Arial"/>
                          <a:ea typeface="ＭＳ Ｐゴシック" charset="0"/>
                          <a:cs typeface="ＭＳ Ｐゴシック" charset="0"/>
                        </a:rPr>
                        <a:t>”</a:t>
                      </a:r>
                      <a:r>
                        <a:rPr kumimoji="0" lang="en-US" sz="1800" b="1" i="0" u="none" strike="noStrike" cap="none" normalizeH="0" baseline="0">
                          <a:ln>
                            <a:noFill/>
                          </a:ln>
                          <a:solidFill>
                            <a:schemeClr val="tx1"/>
                          </a:solidFill>
                          <a:effectLst/>
                          <a:latin typeface="Arial" charset="0"/>
                          <a:ea typeface="ＭＳ Ｐゴシック" charset="0"/>
                          <a:cs typeface="ＭＳ Ｐゴシック" charset="0"/>
                        </a:rPr>
                        <a:t>=  enhanced activity</a:t>
                      </a:r>
                      <a:r>
                        <a:rPr kumimoji="0" lang="en-US" sz="2000" b="0" i="0" u="none" strike="noStrike" cap="none" normalizeH="0" baseline="0">
                          <a:ln>
                            <a:noFill/>
                          </a:ln>
                          <a:solidFill>
                            <a:schemeClr val="tx1"/>
                          </a:solidFill>
                          <a:effectLst/>
                          <a:latin typeface="Arial" charset="0"/>
                          <a:ea typeface="ＭＳ Ｐゴシック" charset="0"/>
                          <a:cs typeface="ＭＳ Ｐゴシック" charset="0"/>
                        </a:rPr>
                        <a:t>  </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a typeface="ＭＳ Ｐゴシック" charset="0"/>
                        <a:cs typeface="ＭＳ Ｐゴシック"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ja-JP" altLang="en-US" sz="1800" b="1" i="0" u="none" strike="noStrike" cap="none" normalizeH="0" baseline="0">
                          <a:ln>
                            <a:noFill/>
                          </a:ln>
                          <a:solidFill>
                            <a:schemeClr val="tx1"/>
                          </a:solidFill>
                          <a:effectLst/>
                          <a:latin typeface="Arial"/>
                          <a:ea typeface="ＭＳ Ｐゴシック" charset="0"/>
                          <a:cs typeface="ＭＳ Ｐゴシック" charset="0"/>
                        </a:rPr>
                        <a:t>“</a:t>
                      </a:r>
                      <a:r>
                        <a:rPr kumimoji="0" lang="en-US" sz="1800" b="1" i="0" u="none" strike="noStrike" cap="none" normalizeH="0" baseline="0">
                          <a:ln>
                            <a:noFill/>
                          </a:ln>
                          <a:solidFill>
                            <a:schemeClr val="tx1"/>
                          </a:solidFill>
                          <a:effectLst/>
                          <a:latin typeface="Arial" charset="0"/>
                          <a:ea typeface="ＭＳ Ｐゴシック" charset="0"/>
                          <a:cs typeface="ＭＳ Ｐゴシック" charset="0"/>
                        </a:rPr>
                        <a:t>decreased</a:t>
                      </a:r>
                      <a:r>
                        <a:rPr kumimoji="0" lang="ja-JP" altLang="en-US" sz="1800" b="1" i="0" u="none" strike="noStrike" cap="none" normalizeH="0" baseline="0">
                          <a:ln>
                            <a:noFill/>
                          </a:ln>
                          <a:solidFill>
                            <a:schemeClr val="tx1"/>
                          </a:solidFill>
                          <a:effectLst/>
                          <a:latin typeface="Arial"/>
                          <a:ea typeface="ＭＳ Ｐゴシック" charset="0"/>
                          <a:cs typeface="ＭＳ Ｐゴシック" charset="0"/>
                        </a:rPr>
                        <a:t>”</a:t>
                      </a:r>
                      <a:r>
                        <a:rPr kumimoji="0" lang="en-US" sz="1800" b="1" i="0" u="none" strike="noStrike" cap="none" normalizeH="0" baseline="0">
                          <a:ln>
                            <a:noFill/>
                          </a:ln>
                          <a:solidFill>
                            <a:schemeClr val="tx1"/>
                          </a:solidFill>
                          <a:effectLst/>
                          <a:latin typeface="Arial" charset="0"/>
                          <a:ea typeface="ＭＳ Ｐゴシック" charset="0"/>
                          <a:cs typeface="ＭＳ Ｐゴシック" charset="0"/>
                        </a:rPr>
                        <a:t> =             diminished activity</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1752600" y="228600"/>
            <a:ext cx="7391400" cy="304800"/>
          </a:xfrm>
        </p:spPr>
        <p:txBody>
          <a:bodyPr/>
          <a:lstStyle/>
          <a:p>
            <a:r>
              <a:rPr lang="en-US" sz="4000" b="1"/>
              <a:t>Genetic counseling</a:t>
            </a:r>
          </a:p>
        </p:txBody>
      </p:sp>
      <p:sp>
        <p:nvSpPr>
          <p:cNvPr id="109571" name="Text Box 3"/>
          <p:cNvSpPr txBox="1">
            <a:spLocks noChangeArrowheads="1"/>
          </p:cNvSpPr>
          <p:nvPr/>
        </p:nvSpPr>
        <p:spPr bwMode="auto">
          <a:xfrm>
            <a:off x="152400" y="762000"/>
            <a:ext cx="8763000" cy="2708275"/>
          </a:xfrm>
          <a:prstGeom prst="rect">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b="1"/>
              <a:t>	Mr. Brown</a:t>
            </a:r>
            <a:r>
              <a:rPr lang="ja-JP" altLang="en-US" b="1">
                <a:latin typeface="Arial"/>
              </a:rPr>
              <a:t>’</a:t>
            </a:r>
            <a:r>
              <a:rPr lang="en-US" b="1"/>
              <a:t>s daughter requests genetic testing to determine her genotype for apolipoprotein E.  Her peripheral venous blood is drawn and lymphocytes are cultured for cytogenetic and DNA analysis.   Dr. DD is forced to review his recent journals for correct interpretation of these results, and fortunately he finds a good review article before her results are back.</a:t>
            </a:r>
          </a:p>
        </p:txBody>
      </p:sp>
      <p:sp>
        <p:nvSpPr>
          <p:cNvPr id="109573" name="Text Box 5"/>
          <p:cNvSpPr txBox="1">
            <a:spLocks noChangeArrowheads="1"/>
          </p:cNvSpPr>
          <p:nvPr/>
        </p:nvSpPr>
        <p:spPr bwMode="auto">
          <a:xfrm>
            <a:off x="228600" y="3581400"/>
            <a:ext cx="8686800" cy="2892425"/>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Arial" charset="0"/>
                <a:ea typeface="ＭＳ Ｐゴシック" charset="0"/>
              </a:defRPr>
            </a:lvl1pPr>
            <a:lvl2pPr marL="914400" indent="-457200">
              <a:defRPr sz="2400">
                <a:solidFill>
                  <a:schemeClr val="tx1"/>
                </a:solidFill>
                <a:latin typeface="Arial" charset="0"/>
                <a:ea typeface="ＭＳ Ｐゴシック" charset="0"/>
              </a:defRPr>
            </a:lvl2pPr>
            <a:lvl3pPr marL="1371600" indent="-457200">
              <a:defRPr sz="2400">
                <a:solidFill>
                  <a:schemeClr val="tx1"/>
                </a:solidFill>
                <a:latin typeface="Arial" charset="0"/>
                <a:ea typeface="ＭＳ Ｐゴシック" charset="0"/>
              </a:defRPr>
            </a:lvl3pPr>
            <a:lvl4pPr marL="1828800" indent="-457200">
              <a:defRPr sz="2400">
                <a:solidFill>
                  <a:schemeClr val="tx1"/>
                </a:solidFill>
                <a:latin typeface="Arial" charset="0"/>
                <a:ea typeface="ＭＳ Ｐゴシック" charset="0"/>
              </a:defRPr>
            </a:lvl4pPr>
            <a:lvl5pPr marL="2286000" indent="-457200">
              <a:defRPr sz="2400">
                <a:solidFill>
                  <a:schemeClr val="tx1"/>
                </a:solidFill>
                <a:latin typeface="Arial" charset="0"/>
                <a:ea typeface="ＭＳ Ｐゴシック" charset="0"/>
              </a:defRPr>
            </a:lvl5pPr>
            <a:lvl6pPr marL="2743200" indent="-457200" fontAlgn="base">
              <a:spcBef>
                <a:spcPct val="0"/>
              </a:spcBef>
              <a:spcAft>
                <a:spcPct val="0"/>
              </a:spcAft>
              <a:defRPr sz="2400">
                <a:solidFill>
                  <a:schemeClr val="tx1"/>
                </a:solidFill>
                <a:latin typeface="Arial" charset="0"/>
                <a:ea typeface="ＭＳ Ｐゴシック" charset="0"/>
              </a:defRPr>
            </a:lvl6pPr>
            <a:lvl7pPr marL="3200400" indent="-457200" fontAlgn="base">
              <a:spcBef>
                <a:spcPct val="0"/>
              </a:spcBef>
              <a:spcAft>
                <a:spcPct val="0"/>
              </a:spcAft>
              <a:defRPr sz="2400">
                <a:solidFill>
                  <a:schemeClr val="tx1"/>
                </a:solidFill>
                <a:latin typeface="Arial" charset="0"/>
                <a:ea typeface="ＭＳ Ｐゴシック" charset="0"/>
              </a:defRPr>
            </a:lvl7pPr>
            <a:lvl8pPr marL="3657600" indent="-457200" fontAlgn="base">
              <a:spcBef>
                <a:spcPct val="0"/>
              </a:spcBef>
              <a:spcAft>
                <a:spcPct val="0"/>
              </a:spcAft>
              <a:defRPr sz="2400">
                <a:solidFill>
                  <a:schemeClr val="tx1"/>
                </a:solidFill>
                <a:latin typeface="Arial" charset="0"/>
                <a:ea typeface="ＭＳ Ｐゴシック" charset="0"/>
              </a:defRPr>
            </a:lvl8pPr>
            <a:lvl9pPr marL="4114800" indent="-457200" fontAlgn="base">
              <a:spcBef>
                <a:spcPct val="0"/>
              </a:spcBef>
              <a:spcAft>
                <a:spcPct val="0"/>
              </a:spcAft>
              <a:defRPr sz="2400">
                <a:solidFill>
                  <a:schemeClr val="tx1"/>
                </a:solidFill>
                <a:latin typeface="Arial" charset="0"/>
                <a:ea typeface="ＭＳ Ｐゴシック" charset="0"/>
              </a:defRPr>
            </a:lvl9pPr>
          </a:lstStyle>
          <a:p>
            <a:pPr>
              <a:spcBef>
                <a:spcPct val="50000"/>
              </a:spcBef>
            </a:pPr>
            <a:r>
              <a:rPr lang="en-US" b="1">
                <a:latin typeface="Tahoma" charset="0"/>
              </a:rPr>
              <a:t>Q8)  Which genotype for apolipoprotein E on chromosome 19 would put his daughter at greatest risk for the development of Alzheimer disease?</a:t>
            </a:r>
          </a:p>
          <a:p>
            <a:pPr>
              <a:spcBef>
                <a:spcPct val="50000"/>
              </a:spcBef>
              <a:buFontTx/>
              <a:buAutoNum type="alphaUcParenR"/>
            </a:pPr>
            <a:r>
              <a:rPr lang="en-US" b="1">
                <a:latin typeface="Lucida Grande" charset="0"/>
                <a:cs typeface="Tahoma" charset="0"/>
              </a:rPr>
              <a:t>Є</a:t>
            </a:r>
            <a:r>
              <a:rPr lang="en-US" b="1">
                <a:latin typeface="Tahoma" charset="0"/>
                <a:cs typeface="Tahoma" charset="0"/>
              </a:rPr>
              <a:t>2/</a:t>
            </a:r>
            <a:r>
              <a:rPr lang="en-US" b="1">
                <a:latin typeface="Lucida Grande" charset="0"/>
                <a:cs typeface="Tahoma" charset="0"/>
              </a:rPr>
              <a:t>Є</a:t>
            </a:r>
            <a:r>
              <a:rPr lang="en-US" b="1">
                <a:latin typeface="Tahoma" charset="0"/>
                <a:cs typeface="Tahoma" charset="0"/>
              </a:rPr>
              <a:t>2			D) </a:t>
            </a:r>
            <a:r>
              <a:rPr lang="en-US" b="1">
                <a:latin typeface="Lucida Grande" charset="0"/>
                <a:cs typeface="Tahoma" charset="0"/>
              </a:rPr>
              <a:t>Є</a:t>
            </a:r>
            <a:r>
              <a:rPr lang="en-US" b="1">
                <a:latin typeface="Tahoma" charset="0"/>
                <a:cs typeface="Tahoma" charset="0"/>
              </a:rPr>
              <a:t>3/</a:t>
            </a:r>
            <a:r>
              <a:rPr lang="en-US" b="1">
                <a:latin typeface="Lucida Grande" charset="0"/>
                <a:cs typeface="Tahoma" charset="0"/>
              </a:rPr>
              <a:t>Є</a:t>
            </a:r>
            <a:r>
              <a:rPr lang="en-US" b="1">
                <a:latin typeface="Tahoma" charset="0"/>
                <a:cs typeface="Tahoma" charset="0"/>
              </a:rPr>
              <a:t>4</a:t>
            </a:r>
          </a:p>
          <a:p>
            <a:pPr>
              <a:spcBef>
                <a:spcPct val="50000"/>
              </a:spcBef>
              <a:buFontTx/>
              <a:buAutoNum type="alphaUcParenR"/>
            </a:pPr>
            <a:r>
              <a:rPr lang="en-US" b="1">
                <a:latin typeface="Lucida Grande" charset="0"/>
                <a:cs typeface="Tahoma" charset="0"/>
              </a:rPr>
              <a:t>Є</a:t>
            </a:r>
            <a:r>
              <a:rPr lang="en-US" b="1">
                <a:latin typeface="Tahoma" charset="0"/>
                <a:cs typeface="Tahoma" charset="0"/>
              </a:rPr>
              <a:t>2/</a:t>
            </a:r>
            <a:r>
              <a:rPr lang="en-US" b="1">
                <a:latin typeface="Lucida Grande" charset="0"/>
                <a:cs typeface="Tahoma" charset="0"/>
              </a:rPr>
              <a:t>Є</a:t>
            </a:r>
            <a:r>
              <a:rPr lang="en-US" b="1">
                <a:latin typeface="Tahoma" charset="0"/>
                <a:cs typeface="Tahoma" charset="0"/>
              </a:rPr>
              <a:t>3			E) </a:t>
            </a:r>
            <a:r>
              <a:rPr lang="en-US" b="1">
                <a:latin typeface="Lucida Grande" charset="0"/>
                <a:cs typeface="Tahoma" charset="0"/>
              </a:rPr>
              <a:t>Є</a:t>
            </a:r>
            <a:r>
              <a:rPr lang="en-US" b="1">
                <a:latin typeface="Tahoma" charset="0"/>
                <a:cs typeface="Tahoma" charset="0"/>
              </a:rPr>
              <a:t>4/</a:t>
            </a:r>
            <a:r>
              <a:rPr lang="en-US" b="1">
                <a:latin typeface="Lucida Grande" charset="0"/>
                <a:cs typeface="Tahoma" charset="0"/>
              </a:rPr>
              <a:t>Є</a:t>
            </a:r>
            <a:r>
              <a:rPr lang="en-US" b="1">
                <a:latin typeface="Tahoma" charset="0"/>
                <a:cs typeface="Tahoma" charset="0"/>
              </a:rPr>
              <a:t>4</a:t>
            </a:r>
          </a:p>
          <a:p>
            <a:pPr>
              <a:spcBef>
                <a:spcPct val="50000"/>
              </a:spcBef>
              <a:buFontTx/>
              <a:buAutoNum type="alphaUcParenR"/>
            </a:pPr>
            <a:r>
              <a:rPr lang="en-US" b="1">
                <a:latin typeface="Lucida Grande" charset="0"/>
                <a:cs typeface="Tahoma" charset="0"/>
              </a:rPr>
              <a:t>Є</a:t>
            </a:r>
            <a:r>
              <a:rPr lang="en-US" b="1">
                <a:latin typeface="Tahoma" charset="0"/>
                <a:cs typeface="Tahoma" charset="0"/>
              </a:rPr>
              <a:t>3/</a:t>
            </a:r>
            <a:r>
              <a:rPr lang="en-US" b="1">
                <a:latin typeface="Lucida Grande" charset="0"/>
                <a:cs typeface="Tahoma" charset="0"/>
              </a:rPr>
              <a:t>Є</a:t>
            </a:r>
            <a:r>
              <a:rPr lang="en-US" b="1">
                <a:latin typeface="Tahoma" charset="0"/>
                <a:cs typeface="Tahoma" charset="0"/>
              </a:rPr>
              <a:t>3</a:t>
            </a:r>
            <a:endParaRPr lang="en-US" b="1">
              <a:latin typeface="Tahoma" charset="0"/>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228600" y="2667000"/>
            <a:ext cx="2362200" cy="1676400"/>
          </a:xfrm>
          <a:solidFill>
            <a:schemeClr val="accent1"/>
          </a:solidFill>
          <a:ln w="57150">
            <a:solidFill>
              <a:schemeClr val="tx1"/>
            </a:solidFill>
            <a:miter lim="800000"/>
            <a:headEnd/>
            <a:tailEnd/>
          </a:ln>
        </p:spPr>
        <p:txBody>
          <a:bodyPr/>
          <a:lstStyle/>
          <a:p>
            <a:r>
              <a:rPr lang="en-US" sz="3600" b="1"/>
              <a:t>Neuro-surgeons at work</a:t>
            </a:r>
          </a:p>
        </p:txBody>
      </p:sp>
      <p:pic>
        <p:nvPicPr>
          <p:cNvPr id="110595" name="Picture 3" descr="Larson joke, neurosurgeons at wo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152400"/>
            <a:ext cx="6248400" cy="6553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r>
              <a:rPr lang="en-US"/>
              <a:t>Creating TBL module:  6</a:t>
            </a:r>
          </a:p>
        </p:txBody>
      </p:sp>
      <p:sp>
        <p:nvSpPr>
          <p:cNvPr id="164867" name="Rectangle 3"/>
          <p:cNvSpPr>
            <a:spLocks noGrp="1" noChangeArrowheads="1"/>
          </p:cNvSpPr>
          <p:nvPr>
            <p:ph type="body" sz="half" idx="1"/>
          </p:nvPr>
        </p:nvSpPr>
        <p:spPr>
          <a:xfrm>
            <a:off x="609600" y="1600200"/>
            <a:ext cx="3733800" cy="4419600"/>
          </a:xfrm>
          <a:solidFill>
            <a:schemeClr val="bg1"/>
          </a:solidFill>
          <a:ln w="38100">
            <a:solidFill>
              <a:srgbClr val="FFFFFF"/>
            </a:solidFill>
            <a:miter lim="800000"/>
            <a:headEnd/>
            <a:tailEnd/>
          </a:ln>
        </p:spPr>
        <p:txBody>
          <a:bodyPr/>
          <a:lstStyle/>
          <a:p>
            <a:r>
              <a:rPr lang="en-US" sz="2400"/>
              <a:t>Curricular Goals</a:t>
            </a:r>
          </a:p>
          <a:p>
            <a:r>
              <a:rPr lang="en-US" sz="2400"/>
              <a:t>Specific Learning Objectives</a:t>
            </a:r>
          </a:p>
          <a:p>
            <a:r>
              <a:rPr lang="en-US" sz="2400"/>
              <a:t>Advance Assignment</a:t>
            </a:r>
          </a:p>
          <a:p>
            <a:r>
              <a:rPr lang="en-US" sz="2400"/>
              <a:t>Readiness Assessment Test</a:t>
            </a:r>
          </a:p>
          <a:p>
            <a:r>
              <a:rPr lang="en-US" sz="2400"/>
              <a:t>Application Exercise</a:t>
            </a:r>
          </a:p>
          <a:p>
            <a:r>
              <a:rPr lang="en-US" sz="2400" b="1">
                <a:solidFill>
                  <a:schemeClr val="hlink"/>
                </a:solidFill>
              </a:rPr>
              <a:t>Ample Creative Time</a:t>
            </a:r>
            <a:endParaRPr lang="en-US" sz="2400"/>
          </a:p>
          <a:p>
            <a:r>
              <a:rPr lang="en-US" sz="2400"/>
              <a:t>Partner/Mentor</a:t>
            </a:r>
          </a:p>
        </p:txBody>
      </p:sp>
      <p:sp>
        <p:nvSpPr>
          <p:cNvPr id="164868" name="Rectangle 4"/>
          <p:cNvSpPr>
            <a:spLocks noGrp="1" noChangeArrowheads="1"/>
          </p:cNvSpPr>
          <p:nvPr>
            <p:ph type="body" sz="half" idx="2"/>
          </p:nvPr>
        </p:nvSpPr>
        <p:spPr>
          <a:xfrm>
            <a:off x="4419600" y="1600200"/>
            <a:ext cx="4572000" cy="4419600"/>
          </a:xfrm>
          <a:ln w="38100">
            <a:solidFill>
              <a:schemeClr val="tx1"/>
            </a:solidFill>
            <a:miter lim="800000"/>
            <a:headEnd/>
            <a:tailEnd/>
          </a:ln>
        </p:spPr>
        <p:txBody>
          <a:bodyPr/>
          <a:lstStyle/>
          <a:p>
            <a:r>
              <a:rPr lang="en-US" sz="2400"/>
              <a:t>Ample time needed BEFORE the live TBL module</a:t>
            </a:r>
          </a:p>
          <a:p>
            <a:r>
              <a:rPr lang="en-US" sz="2400"/>
              <a:t>Creation of New TBL module from scratch:  10-25 hours</a:t>
            </a:r>
          </a:p>
          <a:p>
            <a:r>
              <a:rPr lang="en-US" sz="2400" b="1">
                <a:solidFill>
                  <a:schemeClr val="hlink"/>
                </a:solidFill>
              </a:rPr>
              <a:t>Lion</a:t>
            </a:r>
            <a:r>
              <a:rPr lang="ja-JP" altLang="en-US" sz="2400" b="1">
                <a:solidFill>
                  <a:schemeClr val="hlink"/>
                </a:solidFill>
              </a:rPr>
              <a:t>’</a:t>
            </a:r>
            <a:r>
              <a:rPr lang="en-US" sz="2400" b="1">
                <a:solidFill>
                  <a:schemeClr val="hlink"/>
                </a:solidFill>
              </a:rPr>
              <a:t>s share of creative time:</a:t>
            </a:r>
            <a:r>
              <a:rPr lang="en-US" sz="2400"/>
              <a:t>  designing a challenging application exercise</a:t>
            </a:r>
          </a:p>
          <a:p>
            <a:r>
              <a:rPr lang="en-US" sz="2400"/>
              <a:t>Field testing of module is the best criterion of effectiveness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4868">
                                            <p:txEl>
                                              <p:pRg st="0" end="0"/>
                                            </p:txEl>
                                          </p:spTgt>
                                        </p:tgtEl>
                                        <p:attrNameLst>
                                          <p:attrName>style.visibility</p:attrName>
                                        </p:attrNameLst>
                                      </p:cBhvr>
                                      <p:to>
                                        <p:strVal val="visible"/>
                                      </p:to>
                                    </p:set>
                                    <p:animEffect transition="in" filter="wipe(left)">
                                      <p:cBhvr>
                                        <p:cTn id="7" dur="500"/>
                                        <p:tgtEl>
                                          <p:spTgt spid="16486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4868">
                                            <p:txEl>
                                              <p:pRg st="1" end="1"/>
                                            </p:txEl>
                                          </p:spTgt>
                                        </p:tgtEl>
                                        <p:attrNameLst>
                                          <p:attrName>style.visibility</p:attrName>
                                        </p:attrNameLst>
                                      </p:cBhvr>
                                      <p:to>
                                        <p:strVal val="visible"/>
                                      </p:to>
                                    </p:set>
                                    <p:animEffect transition="in" filter="wipe(left)">
                                      <p:cBhvr>
                                        <p:cTn id="12" dur="500"/>
                                        <p:tgtEl>
                                          <p:spTgt spid="16486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4868">
                                            <p:txEl>
                                              <p:pRg st="2" end="2"/>
                                            </p:txEl>
                                          </p:spTgt>
                                        </p:tgtEl>
                                        <p:attrNameLst>
                                          <p:attrName>style.visibility</p:attrName>
                                        </p:attrNameLst>
                                      </p:cBhvr>
                                      <p:to>
                                        <p:strVal val="visible"/>
                                      </p:to>
                                    </p:set>
                                    <p:animEffect transition="in" filter="wipe(left)">
                                      <p:cBhvr>
                                        <p:cTn id="17" dur="500"/>
                                        <p:tgtEl>
                                          <p:spTgt spid="16486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4868">
                                            <p:txEl>
                                              <p:pRg st="3" end="3"/>
                                            </p:txEl>
                                          </p:spTgt>
                                        </p:tgtEl>
                                        <p:attrNameLst>
                                          <p:attrName>style.visibility</p:attrName>
                                        </p:attrNameLst>
                                      </p:cBhvr>
                                      <p:to>
                                        <p:strVal val="visible"/>
                                      </p:to>
                                    </p:set>
                                    <p:animEffect transition="in" filter="wipe(left)">
                                      <p:cBhvr>
                                        <p:cTn id="22" dur="500"/>
                                        <p:tgtEl>
                                          <p:spTgt spid="16486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8"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1752600" y="228600"/>
            <a:ext cx="7086600" cy="533400"/>
          </a:xfrm>
        </p:spPr>
        <p:txBody>
          <a:bodyPr/>
          <a:lstStyle/>
          <a:p>
            <a:r>
              <a:rPr lang="en-US"/>
              <a:t>Creating TBL Module:  7</a:t>
            </a:r>
          </a:p>
        </p:txBody>
      </p:sp>
      <p:sp>
        <p:nvSpPr>
          <p:cNvPr id="167939" name="Rectangle 3"/>
          <p:cNvSpPr>
            <a:spLocks noGrp="1" noChangeArrowheads="1"/>
          </p:cNvSpPr>
          <p:nvPr>
            <p:ph type="body" sz="half" idx="1"/>
          </p:nvPr>
        </p:nvSpPr>
        <p:spPr>
          <a:xfrm>
            <a:off x="228600" y="1295400"/>
            <a:ext cx="3467100" cy="4267200"/>
          </a:xfrm>
          <a:solidFill>
            <a:schemeClr val="bg1"/>
          </a:solidFill>
          <a:ln w="38100">
            <a:solidFill>
              <a:srgbClr val="FFFFFF"/>
            </a:solidFill>
            <a:miter lim="800000"/>
            <a:headEnd/>
            <a:tailEnd/>
          </a:ln>
        </p:spPr>
        <p:txBody>
          <a:bodyPr/>
          <a:lstStyle/>
          <a:p>
            <a:r>
              <a:rPr lang="en-US" sz="2400"/>
              <a:t>Curricular Goals</a:t>
            </a:r>
          </a:p>
          <a:p>
            <a:r>
              <a:rPr lang="en-US" sz="2400"/>
              <a:t>Specific Learning Objectives</a:t>
            </a:r>
          </a:p>
          <a:p>
            <a:r>
              <a:rPr lang="en-US" sz="2400"/>
              <a:t>Advance Assignment</a:t>
            </a:r>
          </a:p>
          <a:p>
            <a:r>
              <a:rPr lang="en-US" sz="2400"/>
              <a:t>Readiness Assessment Test</a:t>
            </a:r>
          </a:p>
          <a:p>
            <a:r>
              <a:rPr lang="en-US" sz="2400"/>
              <a:t>Application Exercise</a:t>
            </a:r>
          </a:p>
          <a:p>
            <a:r>
              <a:rPr lang="en-US" sz="2400"/>
              <a:t>Ample Creative Time</a:t>
            </a:r>
          </a:p>
          <a:p>
            <a:r>
              <a:rPr lang="en-US" sz="2400" b="1">
                <a:solidFill>
                  <a:schemeClr val="hlink"/>
                </a:solidFill>
              </a:rPr>
              <a:t>Partner/Mentor</a:t>
            </a:r>
            <a:endParaRPr lang="en-US" sz="2400"/>
          </a:p>
        </p:txBody>
      </p:sp>
      <p:pic>
        <p:nvPicPr>
          <p:cNvPr id="167944" name="Picture 8" descr="Faculty ,Nelsoncroppedhead"/>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3962400" y="914400"/>
            <a:ext cx="2159000" cy="2590800"/>
          </a:xfrm>
          <a:ln w="38100">
            <a:solidFill>
              <a:schemeClr val="tx1"/>
            </a:solidFill>
            <a:miter lim="800000"/>
            <a:headEnd/>
            <a:tailEnd/>
          </a:ln>
        </p:spPr>
      </p:pic>
      <p:sp>
        <p:nvSpPr>
          <p:cNvPr id="167950" name="Text Box 14"/>
          <p:cNvSpPr txBox="1">
            <a:spLocks noChangeArrowheads="1"/>
          </p:cNvSpPr>
          <p:nvPr/>
        </p:nvSpPr>
        <p:spPr bwMode="auto">
          <a:xfrm>
            <a:off x="6400800" y="1600200"/>
            <a:ext cx="2514600" cy="13462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a:spAutoFit/>
          </a:bodyPr>
          <a:lstStyle/>
          <a:p>
            <a:pPr>
              <a:spcBef>
                <a:spcPct val="50000"/>
              </a:spcBef>
            </a:pPr>
            <a:r>
              <a:rPr lang="en-US" sz="2000"/>
              <a:t>Stuart Nelson, PhD, Assoc. Professor   of Pathology, WSUSOM</a:t>
            </a:r>
            <a:endParaRPr lang="en-US"/>
          </a:p>
        </p:txBody>
      </p:sp>
      <p:sp>
        <p:nvSpPr>
          <p:cNvPr id="167951" name="Text Box 15"/>
          <p:cNvSpPr txBox="1">
            <a:spLocks noChangeArrowheads="1"/>
          </p:cNvSpPr>
          <p:nvPr/>
        </p:nvSpPr>
        <p:spPr bwMode="auto">
          <a:xfrm>
            <a:off x="6400800" y="4572000"/>
            <a:ext cx="2743200" cy="134620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a:spAutoFit/>
          </a:bodyPr>
          <a:lstStyle/>
          <a:p>
            <a:pPr>
              <a:spcBef>
                <a:spcPct val="50000"/>
              </a:spcBef>
            </a:pPr>
            <a:r>
              <a:rPr lang="en-US" sz="2000"/>
              <a:t>Dean Parmelee, MD, Assoc. Dean for Academic Affairs, WSUSOM</a:t>
            </a:r>
            <a:endParaRPr lang="en-US"/>
          </a:p>
        </p:txBody>
      </p:sp>
      <p:pic>
        <p:nvPicPr>
          <p:cNvPr id="167954" name="Picture 18" descr="Faculty - Parmelee, Dean"/>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3962400" y="3657600"/>
            <a:ext cx="2179638" cy="2895600"/>
          </a:xfrm>
          <a:ln w="38100">
            <a:solidFill>
              <a:schemeClr val="tx1"/>
            </a:solidFill>
            <a:miter lim="800000"/>
            <a:headEnd/>
            <a:tailEnd/>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67944"/>
                                        </p:tgtEl>
                                        <p:attrNameLst>
                                          <p:attrName>style.visibility</p:attrName>
                                        </p:attrNameLst>
                                      </p:cBhvr>
                                      <p:to>
                                        <p:strVal val="visible"/>
                                      </p:to>
                                    </p:set>
                                    <p:animEffect transition="in" filter="dissolve">
                                      <p:cBhvr>
                                        <p:cTn id="7" dur="500"/>
                                        <p:tgtEl>
                                          <p:spTgt spid="1679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167950"/>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1679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50" grpId="0" animBg="1" autoUpdateAnimBg="0"/>
      <p:bldP spid="167951"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1752600" y="228600"/>
            <a:ext cx="7086600" cy="914400"/>
          </a:xfrm>
        </p:spPr>
        <p:txBody>
          <a:bodyPr/>
          <a:lstStyle/>
          <a:p>
            <a:r>
              <a:rPr lang="en-US"/>
              <a:t>Creation of TBL Module: 1</a:t>
            </a:r>
          </a:p>
        </p:txBody>
      </p:sp>
      <p:sp>
        <p:nvSpPr>
          <p:cNvPr id="151556" name="Rectangle 4"/>
          <p:cNvSpPr>
            <a:spLocks noGrp="1" noChangeArrowheads="1"/>
          </p:cNvSpPr>
          <p:nvPr>
            <p:ph type="body" sz="half" idx="2"/>
          </p:nvPr>
        </p:nvSpPr>
        <p:spPr>
          <a:xfrm>
            <a:off x="4800600" y="1600200"/>
            <a:ext cx="4114800" cy="4953000"/>
          </a:xfrm>
          <a:ln w="38100">
            <a:solidFill>
              <a:schemeClr val="tx1"/>
            </a:solidFill>
            <a:miter lim="800000"/>
            <a:headEnd/>
            <a:tailEnd/>
          </a:ln>
        </p:spPr>
        <p:txBody>
          <a:bodyPr/>
          <a:lstStyle/>
          <a:p>
            <a:pPr>
              <a:buFont typeface="Wingdings" charset="0"/>
              <a:buNone/>
            </a:pPr>
            <a:r>
              <a:rPr lang="en-US" sz="2400"/>
              <a:t>• Mastery of basic medical science content relevant to each organ system</a:t>
            </a:r>
          </a:p>
          <a:p>
            <a:pPr>
              <a:buFont typeface="Wingdings" charset="0"/>
              <a:buNone/>
            </a:pPr>
            <a:r>
              <a:rPr lang="en-US" sz="2400"/>
              <a:t>• Specific year 2 emphases:</a:t>
            </a:r>
          </a:p>
          <a:p>
            <a:pPr>
              <a:buFont typeface="Wingdings" charset="0"/>
              <a:buNone/>
            </a:pPr>
            <a:r>
              <a:rPr lang="en-US" sz="2400"/>
              <a:t>	--physiology</a:t>
            </a:r>
          </a:p>
          <a:p>
            <a:pPr>
              <a:buFont typeface="Wingdings" charset="0"/>
              <a:buNone/>
            </a:pPr>
            <a:r>
              <a:rPr lang="en-US" sz="2400"/>
              <a:t>	--pathology</a:t>
            </a:r>
          </a:p>
          <a:p>
            <a:pPr>
              <a:buFont typeface="Wingdings" charset="0"/>
              <a:buNone/>
            </a:pPr>
            <a:r>
              <a:rPr lang="en-US" sz="2400"/>
              <a:t>	--pharmacology</a:t>
            </a:r>
          </a:p>
          <a:p>
            <a:pPr>
              <a:buFont typeface="Wingdings" charset="0"/>
              <a:buNone/>
            </a:pPr>
            <a:r>
              <a:rPr lang="en-US" sz="2400"/>
              <a:t>• Ability to apply integrated  medical science knowledge to analyze common clinical problems</a:t>
            </a:r>
          </a:p>
        </p:txBody>
      </p:sp>
      <p:sp>
        <p:nvSpPr>
          <p:cNvPr id="151557" name="Rectangle 5"/>
          <p:cNvSpPr>
            <a:spLocks noGrp="1" noChangeArrowheads="1"/>
          </p:cNvSpPr>
          <p:nvPr>
            <p:ph type="body" sz="half" idx="1"/>
          </p:nvPr>
        </p:nvSpPr>
        <p:spPr>
          <a:xfrm>
            <a:off x="1524000" y="1524000"/>
            <a:ext cx="3124200" cy="5105400"/>
          </a:xfrm>
          <a:ln w="38100">
            <a:solidFill>
              <a:srgbClr val="FFFFFF"/>
            </a:solidFill>
            <a:miter lim="800000"/>
            <a:headEnd/>
            <a:tailEnd/>
          </a:ln>
        </p:spPr>
        <p:txBody>
          <a:bodyPr/>
          <a:lstStyle/>
          <a:p>
            <a:r>
              <a:rPr lang="en-US" sz="2400" b="1">
                <a:solidFill>
                  <a:schemeClr val="hlink"/>
                </a:solidFill>
              </a:rPr>
              <a:t>Curricular Goals</a:t>
            </a:r>
          </a:p>
          <a:p>
            <a:r>
              <a:rPr lang="en-US" sz="2400">
                <a:solidFill>
                  <a:schemeClr val="tx2"/>
                </a:solidFill>
              </a:rPr>
              <a:t>Specific Learning Objectives</a:t>
            </a:r>
          </a:p>
          <a:p>
            <a:r>
              <a:rPr lang="en-US" sz="2400">
                <a:solidFill>
                  <a:schemeClr val="tx2"/>
                </a:solidFill>
              </a:rPr>
              <a:t>Advance Assignment</a:t>
            </a:r>
          </a:p>
          <a:p>
            <a:r>
              <a:rPr lang="en-US" sz="2400">
                <a:solidFill>
                  <a:schemeClr val="tx2"/>
                </a:solidFill>
              </a:rPr>
              <a:t>Readiness Assessment Test</a:t>
            </a:r>
          </a:p>
          <a:p>
            <a:r>
              <a:rPr lang="en-US" sz="2400">
                <a:solidFill>
                  <a:schemeClr val="tx2"/>
                </a:solidFill>
              </a:rPr>
              <a:t>Application Exercise</a:t>
            </a:r>
          </a:p>
          <a:p>
            <a:r>
              <a:rPr lang="en-US" sz="2400">
                <a:solidFill>
                  <a:schemeClr val="tx2"/>
                </a:solidFill>
              </a:rPr>
              <a:t>Ample Creative Time</a:t>
            </a:r>
          </a:p>
          <a:p>
            <a:r>
              <a:rPr lang="en-US" sz="2400">
                <a:solidFill>
                  <a:schemeClr val="tx2"/>
                </a:solidFill>
              </a:rPr>
              <a:t>Partner/Mentor</a:t>
            </a:r>
            <a:endParaRPr lang="en-US" sz="240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1556">
                                            <p:txEl>
                                              <p:pRg st="0" end="0"/>
                                            </p:txEl>
                                          </p:spTgt>
                                        </p:tgtEl>
                                        <p:attrNameLst>
                                          <p:attrName>style.visibility</p:attrName>
                                        </p:attrNameLst>
                                      </p:cBhvr>
                                      <p:to>
                                        <p:strVal val="visible"/>
                                      </p:to>
                                    </p:set>
                                    <p:animEffect transition="in" filter="wipe(left)">
                                      <p:cBhvr>
                                        <p:cTn id="7" dur="500"/>
                                        <p:tgtEl>
                                          <p:spTgt spid="15155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1556">
                                            <p:txEl>
                                              <p:pRg st="1" end="1"/>
                                            </p:txEl>
                                          </p:spTgt>
                                        </p:tgtEl>
                                        <p:attrNameLst>
                                          <p:attrName>style.visibility</p:attrName>
                                        </p:attrNameLst>
                                      </p:cBhvr>
                                      <p:to>
                                        <p:strVal val="visible"/>
                                      </p:to>
                                    </p:set>
                                    <p:animEffect transition="in" filter="wipe(left)">
                                      <p:cBhvr>
                                        <p:cTn id="12" dur="500"/>
                                        <p:tgtEl>
                                          <p:spTgt spid="15155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1556">
                                            <p:txEl>
                                              <p:pRg st="2" end="2"/>
                                            </p:txEl>
                                          </p:spTgt>
                                        </p:tgtEl>
                                        <p:attrNameLst>
                                          <p:attrName>style.visibility</p:attrName>
                                        </p:attrNameLst>
                                      </p:cBhvr>
                                      <p:to>
                                        <p:strVal val="visible"/>
                                      </p:to>
                                    </p:set>
                                    <p:animEffect transition="in" filter="wipe(left)">
                                      <p:cBhvr>
                                        <p:cTn id="17" dur="500"/>
                                        <p:tgtEl>
                                          <p:spTgt spid="15155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1556">
                                            <p:txEl>
                                              <p:pRg st="3" end="3"/>
                                            </p:txEl>
                                          </p:spTgt>
                                        </p:tgtEl>
                                        <p:attrNameLst>
                                          <p:attrName>style.visibility</p:attrName>
                                        </p:attrNameLst>
                                      </p:cBhvr>
                                      <p:to>
                                        <p:strVal val="visible"/>
                                      </p:to>
                                    </p:set>
                                    <p:animEffect transition="in" filter="wipe(left)">
                                      <p:cBhvr>
                                        <p:cTn id="22" dur="500"/>
                                        <p:tgtEl>
                                          <p:spTgt spid="15155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1556">
                                            <p:txEl>
                                              <p:pRg st="4" end="4"/>
                                            </p:txEl>
                                          </p:spTgt>
                                        </p:tgtEl>
                                        <p:attrNameLst>
                                          <p:attrName>style.visibility</p:attrName>
                                        </p:attrNameLst>
                                      </p:cBhvr>
                                      <p:to>
                                        <p:strVal val="visible"/>
                                      </p:to>
                                    </p:set>
                                    <p:animEffect transition="in" filter="wipe(left)">
                                      <p:cBhvr>
                                        <p:cTn id="27" dur="500"/>
                                        <p:tgtEl>
                                          <p:spTgt spid="15155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1556">
                                            <p:txEl>
                                              <p:pRg st="5" end="5"/>
                                            </p:txEl>
                                          </p:spTgt>
                                        </p:tgtEl>
                                        <p:attrNameLst>
                                          <p:attrName>style.visibility</p:attrName>
                                        </p:attrNameLst>
                                      </p:cBhvr>
                                      <p:to>
                                        <p:strVal val="visible"/>
                                      </p:to>
                                    </p:set>
                                    <p:animEffect transition="in" filter="wipe(left)">
                                      <p:cBhvr>
                                        <p:cTn id="32" dur="500"/>
                                        <p:tgtEl>
                                          <p:spTgt spid="15155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6"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1752600" y="457200"/>
            <a:ext cx="7391400" cy="838200"/>
          </a:xfrm>
        </p:spPr>
        <p:txBody>
          <a:bodyPr/>
          <a:lstStyle/>
          <a:p>
            <a:r>
              <a:rPr lang="en-US"/>
              <a:t>Creation of TBL module:  2</a:t>
            </a:r>
          </a:p>
        </p:txBody>
      </p:sp>
      <p:sp>
        <p:nvSpPr>
          <p:cNvPr id="153603" name="Rectangle 3"/>
          <p:cNvSpPr>
            <a:spLocks noGrp="1" noChangeArrowheads="1"/>
          </p:cNvSpPr>
          <p:nvPr>
            <p:ph type="body" sz="half" idx="1"/>
          </p:nvPr>
        </p:nvSpPr>
        <p:spPr>
          <a:xfrm>
            <a:off x="533400" y="1371600"/>
            <a:ext cx="3352800" cy="4724400"/>
          </a:xfrm>
          <a:solidFill>
            <a:schemeClr val="bg1"/>
          </a:solidFill>
          <a:ln w="38100">
            <a:solidFill>
              <a:srgbClr val="FFFFFF"/>
            </a:solidFill>
            <a:miter lim="800000"/>
            <a:headEnd/>
            <a:tailEnd/>
          </a:ln>
        </p:spPr>
        <p:txBody>
          <a:bodyPr/>
          <a:lstStyle/>
          <a:p>
            <a:r>
              <a:rPr lang="en-US" sz="2400">
                <a:solidFill>
                  <a:srgbClr val="FFFFFF"/>
                </a:solidFill>
              </a:rPr>
              <a:t>Curricular Goals</a:t>
            </a:r>
          </a:p>
          <a:p>
            <a:r>
              <a:rPr lang="en-US" sz="2400" b="1">
                <a:solidFill>
                  <a:schemeClr val="hlink"/>
                </a:solidFill>
              </a:rPr>
              <a:t>Specific Learning Objectives</a:t>
            </a:r>
            <a:endParaRPr lang="en-US" sz="2400">
              <a:solidFill>
                <a:srgbClr val="FFFFFF"/>
              </a:solidFill>
            </a:endParaRPr>
          </a:p>
          <a:p>
            <a:r>
              <a:rPr lang="en-US" sz="2400">
                <a:solidFill>
                  <a:srgbClr val="FFFFFF"/>
                </a:solidFill>
              </a:rPr>
              <a:t>Advance Assignment</a:t>
            </a:r>
          </a:p>
          <a:p>
            <a:r>
              <a:rPr lang="en-US" sz="2400">
                <a:solidFill>
                  <a:srgbClr val="FFFFFF"/>
                </a:solidFill>
              </a:rPr>
              <a:t>Readiness Assessment Test</a:t>
            </a:r>
          </a:p>
          <a:p>
            <a:r>
              <a:rPr lang="en-US" sz="2400">
                <a:solidFill>
                  <a:srgbClr val="FFFFFF"/>
                </a:solidFill>
              </a:rPr>
              <a:t>Application Exercise</a:t>
            </a:r>
          </a:p>
          <a:p>
            <a:r>
              <a:rPr lang="en-US" sz="2400">
                <a:solidFill>
                  <a:srgbClr val="FFFFFF"/>
                </a:solidFill>
              </a:rPr>
              <a:t>Ample Creative Time</a:t>
            </a:r>
          </a:p>
          <a:p>
            <a:r>
              <a:rPr lang="en-US" sz="2400">
                <a:solidFill>
                  <a:srgbClr val="FFFFFF"/>
                </a:solidFill>
              </a:rPr>
              <a:t>Partner/Mentor</a:t>
            </a:r>
          </a:p>
        </p:txBody>
      </p:sp>
      <p:sp>
        <p:nvSpPr>
          <p:cNvPr id="153604" name="Rectangle 4"/>
          <p:cNvSpPr>
            <a:spLocks noGrp="1" noChangeArrowheads="1"/>
          </p:cNvSpPr>
          <p:nvPr>
            <p:ph type="body" sz="half" idx="2"/>
          </p:nvPr>
        </p:nvSpPr>
        <p:spPr>
          <a:xfrm>
            <a:off x="3962400" y="1371600"/>
            <a:ext cx="4876800" cy="4724400"/>
          </a:xfrm>
          <a:solidFill>
            <a:schemeClr val="bg1"/>
          </a:solidFill>
          <a:ln w="38100">
            <a:solidFill>
              <a:schemeClr val="tx1"/>
            </a:solidFill>
            <a:miter lim="800000"/>
            <a:headEnd/>
            <a:tailEnd/>
          </a:ln>
        </p:spPr>
        <p:txBody>
          <a:bodyPr/>
          <a:lstStyle/>
          <a:p>
            <a:pPr>
              <a:lnSpc>
                <a:spcPct val="90000"/>
              </a:lnSpc>
            </a:pPr>
            <a:r>
              <a:rPr lang="en-US" sz="2000" b="1"/>
              <a:t>Setting</a:t>
            </a:r>
            <a:r>
              <a:rPr lang="en-US" sz="2000"/>
              <a:t>:  second year neuroscience course, 8 weeks long, 30-40 faculty</a:t>
            </a:r>
          </a:p>
          <a:p>
            <a:pPr>
              <a:lnSpc>
                <a:spcPct val="90000"/>
              </a:lnSpc>
            </a:pPr>
            <a:r>
              <a:rPr lang="en-US" sz="2000" b="1"/>
              <a:t>Learning Objectives </a:t>
            </a:r>
            <a:r>
              <a:rPr lang="en-US" sz="2000"/>
              <a:t>for Module in Neurodegenerative Diseases:</a:t>
            </a:r>
          </a:p>
          <a:p>
            <a:pPr lvl="1">
              <a:lnSpc>
                <a:spcPct val="90000"/>
              </a:lnSpc>
            </a:pPr>
            <a:r>
              <a:rPr lang="en-US" sz="1800"/>
              <a:t>Explain pathogenesis </a:t>
            </a:r>
          </a:p>
          <a:p>
            <a:pPr lvl="1">
              <a:lnSpc>
                <a:spcPct val="90000"/>
              </a:lnSpc>
            </a:pPr>
            <a:r>
              <a:rPr lang="en-US" sz="1800"/>
              <a:t>Describe characteristic gross &amp; microscopic pathologic features</a:t>
            </a:r>
          </a:p>
          <a:p>
            <a:pPr lvl="1">
              <a:lnSpc>
                <a:spcPct val="90000"/>
              </a:lnSpc>
            </a:pPr>
            <a:r>
              <a:rPr lang="en-US" sz="1800"/>
              <a:t>Identify typical features observed in imaging studies</a:t>
            </a:r>
          </a:p>
          <a:p>
            <a:pPr lvl="1">
              <a:lnSpc>
                <a:spcPct val="90000"/>
              </a:lnSpc>
            </a:pPr>
            <a:r>
              <a:rPr lang="en-US" sz="1800"/>
              <a:t>Recognize typical clinical signs &amp; symptoms</a:t>
            </a:r>
          </a:p>
          <a:p>
            <a:pPr lvl="1">
              <a:lnSpc>
                <a:spcPct val="90000"/>
              </a:lnSpc>
            </a:pPr>
            <a:r>
              <a:rPr lang="en-US" sz="1800"/>
              <a:t>List therapeutic options and mechanisms of action</a:t>
            </a:r>
          </a:p>
          <a:p>
            <a:pPr lvl="1">
              <a:lnSpc>
                <a:spcPct val="90000"/>
              </a:lnSpc>
            </a:pPr>
            <a:r>
              <a:rPr lang="en-US" sz="1800"/>
              <a:t>Predict prognosis for affected patients</a:t>
            </a:r>
          </a:p>
          <a:p>
            <a:pPr lvl="1">
              <a:lnSpc>
                <a:spcPct val="90000"/>
              </a:lnSpc>
            </a:pPr>
            <a:endParaRPr lang="en-US" sz="180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04">
                                            <p:txEl>
                                              <p:pRg st="0" end="0"/>
                                            </p:txEl>
                                          </p:spTgt>
                                        </p:tgtEl>
                                        <p:attrNameLst>
                                          <p:attrName>style.visibility</p:attrName>
                                        </p:attrNameLst>
                                      </p:cBhvr>
                                      <p:to>
                                        <p:strVal val="visible"/>
                                      </p:to>
                                    </p:set>
                                    <p:animEffect transition="in" filter="wipe(left)">
                                      <p:cBhvr>
                                        <p:cTn id="7" dur="500"/>
                                        <p:tgtEl>
                                          <p:spTgt spid="15360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04">
                                            <p:txEl>
                                              <p:pRg st="1" end="1"/>
                                            </p:txEl>
                                          </p:spTgt>
                                        </p:tgtEl>
                                        <p:attrNameLst>
                                          <p:attrName>style.visibility</p:attrName>
                                        </p:attrNameLst>
                                      </p:cBhvr>
                                      <p:to>
                                        <p:strVal val="visible"/>
                                      </p:to>
                                    </p:set>
                                    <p:animEffect transition="in" filter="wipe(left)">
                                      <p:cBhvr>
                                        <p:cTn id="12" dur="500"/>
                                        <p:tgtEl>
                                          <p:spTgt spid="153604">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53604">
                                            <p:txEl>
                                              <p:pRg st="2" end="2"/>
                                            </p:txEl>
                                          </p:spTgt>
                                        </p:tgtEl>
                                        <p:attrNameLst>
                                          <p:attrName>style.visibility</p:attrName>
                                        </p:attrNameLst>
                                      </p:cBhvr>
                                      <p:to>
                                        <p:strVal val="visible"/>
                                      </p:to>
                                    </p:set>
                                    <p:animEffect transition="in" filter="wipe(left)">
                                      <p:cBhvr>
                                        <p:cTn id="15" dur="500"/>
                                        <p:tgtEl>
                                          <p:spTgt spid="153604">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53604">
                                            <p:txEl>
                                              <p:pRg st="3" end="3"/>
                                            </p:txEl>
                                          </p:spTgt>
                                        </p:tgtEl>
                                        <p:attrNameLst>
                                          <p:attrName>style.visibility</p:attrName>
                                        </p:attrNameLst>
                                      </p:cBhvr>
                                      <p:to>
                                        <p:strVal val="visible"/>
                                      </p:to>
                                    </p:set>
                                    <p:animEffect transition="in" filter="wipe(left)">
                                      <p:cBhvr>
                                        <p:cTn id="18" dur="500"/>
                                        <p:tgtEl>
                                          <p:spTgt spid="153604">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53604">
                                            <p:txEl>
                                              <p:pRg st="4" end="4"/>
                                            </p:txEl>
                                          </p:spTgt>
                                        </p:tgtEl>
                                        <p:attrNameLst>
                                          <p:attrName>style.visibility</p:attrName>
                                        </p:attrNameLst>
                                      </p:cBhvr>
                                      <p:to>
                                        <p:strVal val="visible"/>
                                      </p:to>
                                    </p:set>
                                    <p:animEffect transition="in" filter="wipe(left)">
                                      <p:cBhvr>
                                        <p:cTn id="21" dur="500"/>
                                        <p:tgtEl>
                                          <p:spTgt spid="153604">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53604">
                                            <p:txEl>
                                              <p:pRg st="5" end="5"/>
                                            </p:txEl>
                                          </p:spTgt>
                                        </p:tgtEl>
                                        <p:attrNameLst>
                                          <p:attrName>style.visibility</p:attrName>
                                        </p:attrNameLst>
                                      </p:cBhvr>
                                      <p:to>
                                        <p:strVal val="visible"/>
                                      </p:to>
                                    </p:set>
                                    <p:animEffect transition="in" filter="wipe(left)">
                                      <p:cBhvr>
                                        <p:cTn id="24" dur="500"/>
                                        <p:tgtEl>
                                          <p:spTgt spid="153604">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53604">
                                            <p:txEl>
                                              <p:pRg st="6" end="6"/>
                                            </p:txEl>
                                          </p:spTgt>
                                        </p:tgtEl>
                                        <p:attrNameLst>
                                          <p:attrName>style.visibility</p:attrName>
                                        </p:attrNameLst>
                                      </p:cBhvr>
                                      <p:to>
                                        <p:strVal val="visible"/>
                                      </p:to>
                                    </p:set>
                                    <p:animEffect transition="in" filter="wipe(left)">
                                      <p:cBhvr>
                                        <p:cTn id="27" dur="500"/>
                                        <p:tgtEl>
                                          <p:spTgt spid="153604">
                                            <p:txEl>
                                              <p:pRg st="6" end="6"/>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53604">
                                            <p:txEl>
                                              <p:pRg st="7" end="7"/>
                                            </p:txEl>
                                          </p:spTgt>
                                        </p:tgtEl>
                                        <p:attrNameLst>
                                          <p:attrName>style.visibility</p:attrName>
                                        </p:attrNameLst>
                                      </p:cBhvr>
                                      <p:to>
                                        <p:strVal val="visible"/>
                                      </p:to>
                                    </p:set>
                                    <p:animEffect transition="in" filter="wipe(left)">
                                      <p:cBhvr>
                                        <p:cTn id="30" dur="500"/>
                                        <p:tgtEl>
                                          <p:spTgt spid="15360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4"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1752600" y="457200"/>
            <a:ext cx="7086600" cy="838200"/>
          </a:xfrm>
        </p:spPr>
        <p:txBody>
          <a:bodyPr/>
          <a:lstStyle/>
          <a:p>
            <a:r>
              <a:rPr lang="en-US"/>
              <a:t>Creation of TBL Module: 3</a:t>
            </a:r>
          </a:p>
        </p:txBody>
      </p:sp>
      <p:sp>
        <p:nvSpPr>
          <p:cNvPr id="156675" name="Rectangle 3"/>
          <p:cNvSpPr>
            <a:spLocks noGrp="1" noChangeArrowheads="1"/>
          </p:cNvSpPr>
          <p:nvPr>
            <p:ph type="body" sz="half" idx="1"/>
          </p:nvPr>
        </p:nvSpPr>
        <p:spPr>
          <a:xfrm>
            <a:off x="685800" y="1600200"/>
            <a:ext cx="3962400" cy="4495800"/>
          </a:xfrm>
          <a:solidFill>
            <a:schemeClr val="bg1"/>
          </a:solidFill>
          <a:ln w="38100">
            <a:solidFill>
              <a:srgbClr val="FFFFFF"/>
            </a:solidFill>
            <a:miter lim="800000"/>
            <a:headEnd/>
            <a:tailEnd/>
          </a:ln>
        </p:spPr>
        <p:txBody>
          <a:bodyPr/>
          <a:lstStyle/>
          <a:p>
            <a:r>
              <a:rPr lang="en-US" sz="2400"/>
              <a:t>Curricular Goals</a:t>
            </a:r>
          </a:p>
          <a:p>
            <a:r>
              <a:rPr lang="en-US" sz="2400"/>
              <a:t>Specific Learning Objectives</a:t>
            </a:r>
          </a:p>
          <a:p>
            <a:r>
              <a:rPr lang="en-US" sz="2400" b="1">
                <a:solidFill>
                  <a:schemeClr val="hlink"/>
                </a:solidFill>
              </a:rPr>
              <a:t>Advance Assignment</a:t>
            </a:r>
            <a:endParaRPr lang="en-US" sz="2400"/>
          </a:p>
          <a:p>
            <a:r>
              <a:rPr lang="en-US" sz="2400"/>
              <a:t>Readiness Assessment Test</a:t>
            </a:r>
          </a:p>
          <a:p>
            <a:r>
              <a:rPr lang="en-US" sz="2400"/>
              <a:t>Application Exercise</a:t>
            </a:r>
          </a:p>
          <a:p>
            <a:r>
              <a:rPr lang="en-US" sz="2400"/>
              <a:t>Ample Creative Time</a:t>
            </a:r>
          </a:p>
          <a:p>
            <a:r>
              <a:rPr lang="en-US" sz="2400"/>
              <a:t>Partner/Mentor</a:t>
            </a:r>
          </a:p>
        </p:txBody>
      </p:sp>
      <p:sp>
        <p:nvSpPr>
          <p:cNvPr id="156676" name="Rectangle 4"/>
          <p:cNvSpPr>
            <a:spLocks noGrp="1" noChangeArrowheads="1"/>
          </p:cNvSpPr>
          <p:nvPr>
            <p:ph type="body" sz="half" idx="2"/>
          </p:nvPr>
        </p:nvSpPr>
        <p:spPr>
          <a:xfrm>
            <a:off x="4800600" y="1600200"/>
            <a:ext cx="4038600" cy="4495800"/>
          </a:xfrm>
          <a:ln w="38100">
            <a:solidFill>
              <a:schemeClr val="tx1"/>
            </a:solidFill>
            <a:miter lim="800000"/>
            <a:headEnd/>
            <a:tailEnd/>
          </a:ln>
        </p:spPr>
        <p:txBody>
          <a:bodyPr/>
          <a:lstStyle/>
          <a:p>
            <a:r>
              <a:rPr lang="en-US" sz="2000" b="1">
                <a:solidFill>
                  <a:schemeClr val="hlink"/>
                </a:solidFill>
              </a:rPr>
              <a:t>Interdisciplinary</a:t>
            </a:r>
            <a:r>
              <a:rPr lang="en-US" sz="2000"/>
              <a:t> (pathology &amp; psychiatry)</a:t>
            </a:r>
          </a:p>
          <a:p>
            <a:r>
              <a:rPr lang="en-US" sz="2000" b="1" i="1">
                <a:solidFill>
                  <a:schemeClr val="hlink"/>
                </a:solidFill>
              </a:rPr>
              <a:t>Reading</a:t>
            </a:r>
            <a:endParaRPr lang="en-US" sz="2000"/>
          </a:p>
          <a:p>
            <a:pPr lvl="1"/>
            <a:r>
              <a:rPr lang="en-US" sz="1800"/>
              <a:t>Cohen, Theory and Practice of Psychiatry, chapters 5 &amp; 6</a:t>
            </a:r>
          </a:p>
          <a:p>
            <a:pPr lvl="1"/>
            <a:r>
              <a:rPr lang="en-US" sz="1800"/>
              <a:t>Kumar et.al., Pathologic Basis of Disease, chapter 27,     pp. 1385-1397</a:t>
            </a:r>
          </a:p>
          <a:p>
            <a:r>
              <a:rPr lang="en-US" sz="2000" b="1" i="1">
                <a:solidFill>
                  <a:schemeClr val="hlink"/>
                </a:solidFill>
              </a:rPr>
              <a:t>Lectures (one hour each)</a:t>
            </a:r>
            <a:endParaRPr lang="en-US" sz="2000"/>
          </a:p>
          <a:p>
            <a:pPr lvl="1"/>
            <a:r>
              <a:rPr lang="en-US" sz="1800"/>
              <a:t>Delirium, Dementia, and Disorders of Cognitive Impairment (psychiatrist)</a:t>
            </a:r>
          </a:p>
          <a:p>
            <a:pPr lvl="1"/>
            <a:r>
              <a:rPr lang="en-US" sz="1800"/>
              <a:t>Neurodegenerative Disorders (neuropathologist)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6676">
                                            <p:txEl>
                                              <p:pRg st="0" end="0"/>
                                            </p:txEl>
                                          </p:spTgt>
                                        </p:tgtEl>
                                        <p:attrNameLst>
                                          <p:attrName>style.visibility</p:attrName>
                                        </p:attrNameLst>
                                      </p:cBhvr>
                                      <p:to>
                                        <p:strVal val="visible"/>
                                      </p:to>
                                    </p:set>
                                    <p:animEffect transition="in" filter="wipe(left)">
                                      <p:cBhvr>
                                        <p:cTn id="7" dur="500"/>
                                        <p:tgtEl>
                                          <p:spTgt spid="15667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6676">
                                            <p:txEl>
                                              <p:pRg st="1" end="1"/>
                                            </p:txEl>
                                          </p:spTgt>
                                        </p:tgtEl>
                                        <p:attrNameLst>
                                          <p:attrName>style.visibility</p:attrName>
                                        </p:attrNameLst>
                                      </p:cBhvr>
                                      <p:to>
                                        <p:strVal val="visible"/>
                                      </p:to>
                                    </p:set>
                                    <p:animEffect transition="in" filter="wipe(left)">
                                      <p:cBhvr>
                                        <p:cTn id="12" dur="500"/>
                                        <p:tgtEl>
                                          <p:spTgt spid="156676">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56676">
                                            <p:txEl>
                                              <p:pRg st="2" end="2"/>
                                            </p:txEl>
                                          </p:spTgt>
                                        </p:tgtEl>
                                        <p:attrNameLst>
                                          <p:attrName>style.visibility</p:attrName>
                                        </p:attrNameLst>
                                      </p:cBhvr>
                                      <p:to>
                                        <p:strVal val="visible"/>
                                      </p:to>
                                    </p:set>
                                    <p:animEffect transition="in" filter="wipe(left)">
                                      <p:cBhvr>
                                        <p:cTn id="15" dur="500"/>
                                        <p:tgtEl>
                                          <p:spTgt spid="156676">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56676">
                                            <p:txEl>
                                              <p:pRg st="3" end="3"/>
                                            </p:txEl>
                                          </p:spTgt>
                                        </p:tgtEl>
                                        <p:attrNameLst>
                                          <p:attrName>style.visibility</p:attrName>
                                        </p:attrNameLst>
                                      </p:cBhvr>
                                      <p:to>
                                        <p:strVal val="visible"/>
                                      </p:to>
                                    </p:set>
                                    <p:animEffect transition="in" filter="wipe(left)">
                                      <p:cBhvr>
                                        <p:cTn id="18" dur="500"/>
                                        <p:tgtEl>
                                          <p:spTgt spid="156676">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56676">
                                            <p:txEl>
                                              <p:pRg st="4" end="4"/>
                                            </p:txEl>
                                          </p:spTgt>
                                        </p:tgtEl>
                                        <p:attrNameLst>
                                          <p:attrName>style.visibility</p:attrName>
                                        </p:attrNameLst>
                                      </p:cBhvr>
                                      <p:to>
                                        <p:strVal val="visible"/>
                                      </p:to>
                                    </p:set>
                                    <p:animEffect transition="in" filter="wipe(left)">
                                      <p:cBhvr>
                                        <p:cTn id="23" dur="500"/>
                                        <p:tgtEl>
                                          <p:spTgt spid="156676">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156676">
                                            <p:txEl>
                                              <p:pRg st="5" end="5"/>
                                            </p:txEl>
                                          </p:spTgt>
                                        </p:tgtEl>
                                        <p:attrNameLst>
                                          <p:attrName>style.visibility</p:attrName>
                                        </p:attrNameLst>
                                      </p:cBhvr>
                                      <p:to>
                                        <p:strVal val="visible"/>
                                      </p:to>
                                    </p:set>
                                    <p:animEffect transition="in" filter="wipe(left)">
                                      <p:cBhvr>
                                        <p:cTn id="26" dur="500"/>
                                        <p:tgtEl>
                                          <p:spTgt spid="156676">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156676">
                                            <p:txEl>
                                              <p:pRg st="6" end="6"/>
                                            </p:txEl>
                                          </p:spTgt>
                                        </p:tgtEl>
                                        <p:attrNameLst>
                                          <p:attrName>style.visibility</p:attrName>
                                        </p:attrNameLst>
                                      </p:cBhvr>
                                      <p:to>
                                        <p:strVal val="visible"/>
                                      </p:to>
                                    </p:set>
                                    <p:animEffect transition="in" filter="wipe(left)">
                                      <p:cBhvr>
                                        <p:cTn id="29" dur="500"/>
                                        <p:tgtEl>
                                          <p:spTgt spid="15667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6"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en-US"/>
              <a:t>Creation of TBL Module:  4</a:t>
            </a:r>
          </a:p>
        </p:txBody>
      </p:sp>
      <p:sp>
        <p:nvSpPr>
          <p:cNvPr id="157699" name="Rectangle 3"/>
          <p:cNvSpPr>
            <a:spLocks noGrp="1" noChangeArrowheads="1"/>
          </p:cNvSpPr>
          <p:nvPr>
            <p:ph type="body" sz="half" idx="1"/>
          </p:nvPr>
        </p:nvSpPr>
        <p:spPr>
          <a:xfrm>
            <a:off x="1371600" y="1600200"/>
            <a:ext cx="3276600" cy="4495800"/>
          </a:xfrm>
          <a:solidFill>
            <a:schemeClr val="bg1"/>
          </a:solidFill>
          <a:ln w="28575">
            <a:solidFill>
              <a:srgbClr val="FFFFFF"/>
            </a:solidFill>
            <a:miter lim="800000"/>
            <a:headEnd/>
            <a:tailEnd/>
          </a:ln>
        </p:spPr>
        <p:txBody>
          <a:bodyPr/>
          <a:lstStyle/>
          <a:p>
            <a:pPr>
              <a:lnSpc>
                <a:spcPct val="90000"/>
              </a:lnSpc>
            </a:pPr>
            <a:r>
              <a:rPr lang="en-US" sz="2400"/>
              <a:t>Curricular Goals</a:t>
            </a:r>
          </a:p>
          <a:p>
            <a:pPr>
              <a:lnSpc>
                <a:spcPct val="90000"/>
              </a:lnSpc>
            </a:pPr>
            <a:r>
              <a:rPr lang="en-US" sz="2400"/>
              <a:t>Specific Learning Objectives</a:t>
            </a:r>
          </a:p>
          <a:p>
            <a:pPr>
              <a:lnSpc>
                <a:spcPct val="90000"/>
              </a:lnSpc>
            </a:pPr>
            <a:r>
              <a:rPr lang="en-US" sz="2400"/>
              <a:t>Advance Assignment</a:t>
            </a:r>
          </a:p>
          <a:p>
            <a:pPr>
              <a:lnSpc>
                <a:spcPct val="90000"/>
              </a:lnSpc>
            </a:pPr>
            <a:r>
              <a:rPr lang="en-US" sz="2400" b="1">
                <a:solidFill>
                  <a:schemeClr val="hlink"/>
                </a:solidFill>
              </a:rPr>
              <a:t>Readiness Assessment Test</a:t>
            </a:r>
            <a:endParaRPr lang="en-US" sz="2400"/>
          </a:p>
          <a:p>
            <a:pPr>
              <a:lnSpc>
                <a:spcPct val="90000"/>
              </a:lnSpc>
            </a:pPr>
            <a:r>
              <a:rPr lang="en-US" sz="2400"/>
              <a:t>Application Exercise</a:t>
            </a:r>
          </a:p>
          <a:p>
            <a:pPr>
              <a:lnSpc>
                <a:spcPct val="90000"/>
              </a:lnSpc>
            </a:pPr>
            <a:r>
              <a:rPr lang="en-US" sz="2400"/>
              <a:t>Ample Creative Time</a:t>
            </a:r>
          </a:p>
          <a:p>
            <a:pPr>
              <a:lnSpc>
                <a:spcPct val="90000"/>
              </a:lnSpc>
            </a:pPr>
            <a:r>
              <a:rPr lang="en-US" sz="2400"/>
              <a:t>Partner/Mentor</a:t>
            </a:r>
          </a:p>
        </p:txBody>
      </p:sp>
      <p:sp>
        <p:nvSpPr>
          <p:cNvPr id="157700" name="Rectangle 4"/>
          <p:cNvSpPr>
            <a:spLocks noGrp="1" noChangeArrowheads="1"/>
          </p:cNvSpPr>
          <p:nvPr>
            <p:ph type="body" sz="half" idx="2"/>
          </p:nvPr>
        </p:nvSpPr>
        <p:spPr>
          <a:xfrm>
            <a:off x="5029200" y="1447800"/>
            <a:ext cx="3962400" cy="5181600"/>
          </a:xfrm>
          <a:solidFill>
            <a:schemeClr val="bg1"/>
          </a:solidFill>
          <a:ln w="38100">
            <a:solidFill>
              <a:schemeClr val="tx1"/>
            </a:solidFill>
            <a:miter lim="800000"/>
            <a:headEnd/>
            <a:tailEnd/>
          </a:ln>
        </p:spPr>
        <p:txBody>
          <a:bodyPr/>
          <a:lstStyle/>
          <a:p>
            <a:pPr>
              <a:lnSpc>
                <a:spcPct val="90000"/>
              </a:lnSpc>
            </a:pPr>
            <a:r>
              <a:rPr lang="en-US" sz="2400"/>
              <a:t>Questions correlate with learning objectives</a:t>
            </a:r>
          </a:p>
          <a:p>
            <a:pPr>
              <a:lnSpc>
                <a:spcPct val="90000"/>
              </a:lnSpc>
            </a:pPr>
            <a:r>
              <a:rPr lang="en-US" sz="2400"/>
              <a:t>Questions focus on major content, not trivia</a:t>
            </a:r>
          </a:p>
          <a:p>
            <a:pPr>
              <a:lnSpc>
                <a:spcPct val="90000"/>
              </a:lnSpc>
            </a:pPr>
            <a:r>
              <a:rPr lang="en-US" sz="2400"/>
              <a:t>Questions are of appropriate difficulty (average score 70-80%)          </a:t>
            </a:r>
          </a:p>
          <a:p>
            <a:pPr>
              <a:lnSpc>
                <a:spcPct val="90000"/>
              </a:lnSpc>
            </a:pPr>
            <a:r>
              <a:rPr lang="en-US" sz="2400"/>
              <a:t>Multiple-choice questions intentionally have single best answer</a:t>
            </a:r>
          </a:p>
          <a:p>
            <a:pPr>
              <a:lnSpc>
                <a:spcPct val="90000"/>
              </a:lnSpc>
            </a:pPr>
            <a:r>
              <a:rPr lang="en-US" sz="2400"/>
              <a:t>Test requires 10-20 minutes, depending on length of advance assignment</a:t>
            </a:r>
            <a:endParaRPr lang="en-US" sz="2000"/>
          </a:p>
          <a:p>
            <a:pPr>
              <a:lnSpc>
                <a:spcPct val="90000"/>
              </a:lnSpc>
              <a:buFont typeface="Wingdings" charset="0"/>
              <a:buNone/>
            </a:pPr>
            <a:r>
              <a:rPr lang="en-US" sz="2000"/>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7700">
                                            <p:txEl>
                                              <p:pRg st="0" end="0"/>
                                            </p:txEl>
                                          </p:spTgt>
                                        </p:tgtEl>
                                        <p:attrNameLst>
                                          <p:attrName>style.visibility</p:attrName>
                                        </p:attrNameLst>
                                      </p:cBhvr>
                                      <p:to>
                                        <p:strVal val="visible"/>
                                      </p:to>
                                    </p:set>
                                    <p:animEffect transition="in" filter="wipe(left)">
                                      <p:cBhvr>
                                        <p:cTn id="7" dur="500"/>
                                        <p:tgtEl>
                                          <p:spTgt spid="1577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7700">
                                            <p:txEl>
                                              <p:pRg st="1" end="1"/>
                                            </p:txEl>
                                          </p:spTgt>
                                        </p:tgtEl>
                                        <p:attrNameLst>
                                          <p:attrName>style.visibility</p:attrName>
                                        </p:attrNameLst>
                                      </p:cBhvr>
                                      <p:to>
                                        <p:strVal val="visible"/>
                                      </p:to>
                                    </p:set>
                                    <p:animEffect transition="in" filter="wipe(left)">
                                      <p:cBhvr>
                                        <p:cTn id="12" dur="500"/>
                                        <p:tgtEl>
                                          <p:spTgt spid="15770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7700">
                                            <p:txEl>
                                              <p:pRg st="2" end="2"/>
                                            </p:txEl>
                                          </p:spTgt>
                                        </p:tgtEl>
                                        <p:attrNameLst>
                                          <p:attrName>style.visibility</p:attrName>
                                        </p:attrNameLst>
                                      </p:cBhvr>
                                      <p:to>
                                        <p:strVal val="visible"/>
                                      </p:to>
                                    </p:set>
                                    <p:animEffect transition="in" filter="wipe(left)">
                                      <p:cBhvr>
                                        <p:cTn id="17" dur="500"/>
                                        <p:tgtEl>
                                          <p:spTgt spid="15770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7700">
                                            <p:txEl>
                                              <p:pRg st="3" end="3"/>
                                            </p:txEl>
                                          </p:spTgt>
                                        </p:tgtEl>
                                        <p:attrNameLst>
                                          <p:attrName>style.visibility</p:attrName>
                                        </p:attrNameLst>
                                      </p:cBhvr>
                                      <p:to>
                                        <p:strVal val="visible"/>
                                      </p:to>
                                    </p:set>
                                    <p:animEffect transition="in" filter="wipe(left)">
                                      <p:cBhvr>
                                        <p:cTn id="22" dur="500"/>
                                        <p:tgtEl>
                                          <p:spTgt spid="15770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7700">
                                            <p:txEl>
                                              <p:pRg st="4" end="4"/>
                                            </p:txEl>
                                          </p:spTgt>
                                        </p:tgtEl>
                                        <p:attrNameLst>
                                          <p:attrName>style.visibility</p:attrName>
                                        </p:attrNameLst>
                                      </p:cBhvr>
                                      <p:to>
                                        <p:strVal val="visible"/>
                                      </p:to>
                                    </p:set>
                                    <p:animEffect transition="in" filter="wipe(left)">
                                      <p:cBhvr>
                                        <p:cTn id="27" dur="500"/>
                                        <p:tgtEl>
                                          <p:spTgt spid="157700">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7700">
                                            <p:txEl>
                                              <p:pRg st="5" end="5"/>
                                            </p:txEl>
                                          </p:spTgt>
                                        </p:tgtEl>
                                        <p:attrNameLst>
                                          <p:attrName>style.visibility</p:attrName>
                                        </p:attrNameLst>
                                      </p:cBhvr>
                                      <p:to>
                                        <p:strVal val="visible"/>
                                      </p:to>
                                    </p:set>
                                    <p:animEffect transition="in" filter="wipe(left)">
                                      <p:cBhvr>
                                        <p:cTn id="32" dur="500"/>
                                        <p:tgtEl>
                                          <p:spTgt spid="15770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700"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304800" y="228600"/>
            <a:ext cx="8534400" cy="1371600"/>
          </a:xfrm>
          <a:solidFill>
            <a:schemeClr val="bg1"/>
          </a:solidFill>
        </p:spPr>
        <p:txBody>
          <a:bodyPr/>
          <a:lstStyle/>
          <a:p>
            <a:r>
              <a:rPr lang="en-US" sz="3600" b="1"/>
              <a:t>Readiness Assessment Test: sample multiple choice question</a:t>
            </a:r>
          </a:p>
        </p:txBody>
      </p:sp>
      <p:sp>
        <p:nvSpPr>
          <p:cNvPr id="162821" name="Text Box 5"/>
          <p:cNvSpPr txBox="1">
            <a:spLocks noChangeArrowheads="1"/>
          </p:cNvSpPr>
          <p:nvPr/>
        </p:nvSpPr>
        <p:spPr bwMode="auto">
          <a:xfrm>
            <a:off x="457200" y="1752600"/>
            <a:ext cx="8458200" cy="3997325"/>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a:spAutoFit/>
          </a:bodyPr>
          <a:lstStyle>
            <a:lvl1pPr marL="457200" indent="-457200">
              <a:defRPr sz="2400">
                <a:solidFill>
                  <a:schemeClr val="tx1"/>
                </a:solidFill>
                <a:latin typeface="Arial" charset="0"/>
                <a:ea typeface="ＭＳ Ｐゴシック" charset="0"/>
              </a:defRPr>
            </a:lvl1pPr>
            <a:lvl2pPr marL="914400" indent="-457200">
              <a:defRPr sz="2400">
                <a:solidFill>
                  <a:schemeClr val="tx1"/>
                </a:solidFill>
                <a:latin typeface="Arial" charset="0"/>
                <a:ea typeface="ＭＳ Ｐゴシック" charset="0"/>
              </a:defRPr>
            </a:lvl2pPr>
            <a:lvl3pPr marL="1371600" indent="-457200">
              <a:defRPr sz="2400">
                <a:solidFill>
                  <a:schemeClr val="tx1"/>
                </a:solidFill>
                <a:latin typeface="Arial" charset="0"/>
                <a:ea typeface="ＭＳ Ｐゴシック" charset="0"/>
              </a:defRPr>
            </a:lvl3pPr>
            <a:lvl4pPr marL="1828800" indent="-457200">
              <a:defRPr sz="2400">
                <a:solidFill>
                  <a:schemeClr val="tx1"/>
                </a:solidFill>
                <a:latin typeface="Arial" charset="0"/>
                <a:ea typeface="ＭＳ Ｐゴシック" charset="0"/>
              </a:defRPr>
            </a:lvl4pPr>
            <a:lvl5pPr marL="2286000" indent="-457200">
              <a:defRPr sz="2400">
                <a:solidFill>
                  <a:schemeClr val="tx1"/>
                </a:solidFill>
                <a:latin typeface="Arial" charset="0"/>
                <a:ea typeface="ＭＳ Ｐゴシック" charset="0"/>
              </a:defRPr>
            </a:lvl5pPr>
            <a:lvl6pPr marL="2743200" indent="-457200" fontAlgn="base">
              <a:spcBef>
                <a:spcPct val="0"/>
              </a:spcBef>
              <a:spcAft>
                <a:spcPct val="0"/>
              </a:spcAft>
              <a:defRPr sz="2400">
                <a:solidFill>
                  <a:schemeClr val="tx1"/>
                </a:solidFill>
                <a:latin typeface="Arial" charset="0"/>
                <a:ea typeface="ＭＳ Ｐゴシック" charset="0"/>
              </a:defRPr>
            </a:lvl6pPr>
            <a:lvl7pPr marL="3200400" indent="-457200" fontAlgn="base">
              <a:spcBef>
                <a:spcPct val="0"/>
              </a:spcBef>
              <a:spcAft>
                <a:spcPct val="0"/>
              </a:spcAft>
              <a:defRPr sz="2400">
                <a:solidFill>
                  <a:schemeClr val="tx1"/>
                </a:solidFill>
                <a:latin typeface="Arial" charset="0"/>
                <a:ea typeface="ＭＳ Ｐゴシック" charset="0"/>
              </a:defRPr>
            </a:lvl7pPr>
            <a:lvl8pPr marL="3657600" indent="-457200" fontAlgn="base">
              <a:spcBef>
                <a:spcPct val="0"/>
              </a:spcBef>
              <a:spcAft>
                <a:spcPct val="0"/>
              </a:spcAft>
              <a:defRPr sz="2400">
                <a:solidFill>
                  <a:schemeClr val="tx1"/>
                </a:solidFill>
                <a:latin typeface="Arial" charset="0"/>
                <a:ea typeface="ＭＳ Ｐゴシック" charset="0"/>
              </a:defRPr>
            </a:lvl8pPr>
            <a:lvl9pPr marL="4114800" indent="-457200" fontAlgn="base">
              <a:spcBef>
                <a:spcPct val="0"/>
              </a:spcBef>
              <a:spcAft>
                <a:spcPct val="0"/>
              </a:spcAft>
              <a:defRPr sz="2400">
                <a:solidFill>
                  <a:schemeClr val="tx1"/>
                </a:solidFill>
                <a:latin typeface="Arial" charset="0"/>
                <a:ea typeface="ＭＳ Ｐゴシック" charset="0"/>
              </a:defRPr>
            </a:lvl9pPr>
          </a:lstStyle>
          <a:p>
            <a:pPr>
              <a:spcBef>
                <a:spcPct val="50000"/>
              </a:spcBef>
            </a:pPr>
            <a:r>
              <a:rPr lang="en-US">
                <a:latin typeface="Tahoma" charset="0"/>
              </a:rPr>
              <a:t>Demyelination of lateral and anterior corticospinal tracts in the spinal cords of patients with amyotrophic lateral sclerosis results from</a:t>
            </a:r>
          </a:p>
          <a:p>
            <a:pPr>
              <a:spcBef>
                <a:spcPct val="50000"/>
              </a:spcBef>
              <a:buFont typeface="Arial" charset="0"/>
              <a:buAutoNum type="alphaUcParenR"/>
            </a:pPr>
            <a:r>
              <a:rPr lang="en-US">
                <a:latin typeface="Tahoma" charset="0"/>
              </a:rPr>
              <a:t>autoimmune-mediated destruction of myelin</a:t>
            </a:r>
          </a:p>
          <a:p>
            <a:pPr>
              <a:spcBef>
                <a:spcPct val="50000"/>
              </a:spcBef>
              <a:buFont typeface="Arial" charset="0"/>
              <a:buAutoNum type="alphaUcParenR"/>
            </a:pPr>
            <a:r>
              <a:rPr lang="en-US">
                <a:latin typeface="Tahoma" charset="0"/>
              </a:rPr>
              <a:t>atrophy of skeletal muscle fibers</a:t>
            </a:r>
          </a:p>
          <a:p>
            <a:pPr>
              <a:spcBef>
                <a:spcPct val="50000"/>
              </a:spcBef>
              <a:buFont typeface="Arial" charset="0"/>
              <a:buAutoNum type="alphaUcParenR"/>
            </a:pPr>
            <a:r>
              <a:rPr lang="en-US">
                <a:latin typeface="Tahoma" charset="0"/>
              </a:rPr>
              <a:t>defective synthesis of myelin by Schwann cells</a:t>
            </a:r>
          </a:p>
          <a:p>
            <a:pPr>
              <a:spcBef>
                <a:spcPct val="50000"/>
              </a:spcBef>
              <a:buFont typeface="Arial" charset="0"/>
              <a:buAutoNum type="alphaUcParenR"/>
            </a:pPr>
            <a:r>
              <a:rPr lang="en-US">
                <a:latin typeface="Tahoma" charset="0"/>
              </a:rPr>
              <a:t>destruction of neurons in anterior horns of spinal cord</a:t>
            </a:r>
          </a:p>
          <a:p>
            <a:pPr>
              <a:spcBef>
                <a:spcPct val="50000"/>
              </a:spcBef>
              <a:buFont typeface="Arial" charset="0"/>
              <a:buAutoNum type="alphaUcParenR"/>
            </a:pPr>
            <a:r>
              <a:rPr lang="en-US">
                <a:latin typeface="Tahoma" charset="0"/>
              </a:rPr>
              <a:t>destruction of neurons in the cortex and/or brainstem</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1026"/>
          <p:cNvSpPr>
            <a:spLocks noGrp="1" noChangeArrowheads="1"/>
          </p:cNvSpPr>
          <p:nvPr>
            <p:ph type="title"/>
          </p:nvPr>
        </p:nvSpPr>
        <p:spPr/>
        <p:txBody>
          <a:bodyPr/>
          <a:lstStyle/>
          <a:p>
            <a:r>
              <a:rPr lang="en-US"/>
              <a:t>Creation of TBL Module:  5</a:t>
            </a:r>
          </a:p>
        </p:txBody>
      </p:sp>
      <p:sp>
        <p:nvSpPr>
          <p:cNvPr id="158723" name="Rectangle 1027"/>
          <p:cNvSpPr>
            <a:spLocks noGrp="1" noChangeArrowheads="1"/>
          </p:cNvSpPr>
          <p:nvPr>
            <p:ph type="body" idx="1"/>
          </p:nvPr>
        </p:nvSpPr>
        <p:spPr/>
        <p:txBody>
          <a:bodyPr/>
          <a:lstStyle/>
          <a:p>
            <a:r>
              <a:rPr lang="en-US"/>
              <a:t>Curricular Goals</a:t>
            </a:r>
          </a:p>
          <a:p>
            <a:r>
              <a:rPr lang="en-US"/>
              <a:t>Specific Learning Objectives</a:t>
            </a:r>
          </a:p>
          <a:p>
            <a:r>
              <a:rPr lang="en-US"/>
              <a:t>Advance Assignment</a:t>
            </a:r>
          </a:p>
          <a:p>
            <a:r>
              <a:rPr lang="en-US"/>
              <a:t>Readiness Assessment Test</a:t>
            </a:r>
          </a:p>
          <a:p>
            <a:r>
              <a:rPr lang="en-US" b="1">
                <a:solidFill>
                  <a:schemeClr val="hlink"/>
                </a:solidFill>
              </a:rPr>
              <a:t>Application Exercise</a:t>
            </a:r>
            <a:endParaRPr lang="en-US"/>
          </a:p>
          <a:p>
            <a:r>
              <a:rPr lang="en-US"/>
              <a:t>Ample Creative Time</a:t>
            </a:r>
          </a:p>
          <a:p>
            <a:r>
              <a:rPr lang="en-US"/>
              <a:t>Partner/Mentor</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1026"/>
          <p:cNvSpPr>
            <a:spLocks noGrp="1" noChangeArrowheads="1"/>
          </p:cNvSpPr>
          <p:nvPr>
            <p:ph type="title"/>
          </p:nvPr>
        </p:nvSpPr>
        <p:spPr>
          <a:xfrm>
            <a:off x="1752600" y="228600"/>
            <a:ext cx="7086600" cy="762000"/>
          </a:xfrm>
        </p:spPr>
        <p:txBody>
          <a:bodyPr/>
          <a:lstStyle/>
          <a:p>
            <a:r>
              <a:rPr lang="en-US"/>
              <a:t>Application Exercise</a:t>
            </a:r>
          </a:p>
        </p:txBody>
      </p:sp>
      <p:sp>
        <p:nvSpPr>
          <p:cNvPr id="160771" name="Rectangle 1027"/>
          <p:cNvSpPr>
            <a:spLocks noGrp="1" noChangeArrowheads="1"/>
          </p:cNvSpPr>
          <p:nvPr>
            <p:ph type="body" sz="half" idx="2"/>
          </p:nvPr>
        </p:nvSpPr>
        <p:spPr>
          <a:xfrm>
            <a:off x="4495800" y="1143000"/>
            <a:ext cx="4343400" cy="5334000"/>
          </a:xfrm>
          <a:ln w="38100">
            <a:solidFill>
              <a:schemeClr val="tx1"/>
            </a:solidFill>
            <a:miter lim="800000"/>
            <a:headEnd/>
            <a:tailEnd/>
          </a:ln>
        </p:spPr>
        <p:txBody>
          <a:bodyPr/>
          <a:lstStyle/>
          <a:p>
            <a:pPr>
              <a:lnSpc>
                <a:spcPct val="90000"/>
              </a:lnSpc>
            </a:pPr>
            <a:r>
              <a:rPr lang="en-US" sz="2000" b="1">
                <a:solidFill>
                  <a:schemeClr val="hlink"/>
                </a:solidFill>
              </a:rPr>
              <a:t>The most critical and challenging aspect of TBL</a:t>
            </a:r>
            <a:endParaRPr lang="en-US" sz="2000"/>
          </a:p>
          <a:p>
            <a:pPr>
              <a:lnSpc>
                <a:spcPct val="90000"/>
              </a:lnSpc>
            </a:pPr>
            <a:r>
              <a:rPr lang="en-US" sz="2000" b="1">
                <a:solidFill>
                  <a:schemeClr val="hlink"/>
                </a:solidFill>
              </a:rPr>
              <a:t>Requires careful planning</a:t>
            </a:r>
            <a:r>
              <a:rPr lang="en-US" sz="2000"/>
              <a:t> to challenge even the most competent and effective teams</a:t>
            </a:r>
          </a:p>
          <a:p>
            <a:pPr>
              <a:lnSpc>
                <a:spcPct val="90000"/>
              </a:lnSpc>
            </a:pPr>
            <a:r>
              <a:rPr lang="en-US" sz="2000" b="1">
                <a:solidFill>
                  <a:schemeClr val="hlink"/>
                </a:solidFill>
              </a:rPr>
              <a:t>Scylla and Charybdis</a:t>
            </a:r>
            <a:r>
              <a:rPr lang="en-US" sz="2000"/>
              <a:t>:</a:t>
            </a:r>
          </a:p>
          <a:p>
            <a:pPr lvl="1">
              <a:lnSpc>
                <a:spcPct val="90000"/>
              </a:lnSpc>
            </a:pPr>
            <a:r>
              <a:rPr lang="en-US" sz="2000" b="1">
                <a:solidFill>
                  <a:schemeClr val="hlink"/>
                </a:solidFill>
              </a:rPr>
              <a:t>Questions too easy</a:t>
            </a:r>
            <a:r>
              <a:rPr lang="en-US" sz="2000">
                <a:solidFill>
                  <a:schemeClr val="hlink"/>
                </a:solidFill>
              </a:rPr>
              <a:t>:</a:t>
            </a:r>
            <a:r>
              <a:rPr lang="en-US" sz="2000"/>
              <a:t>  Can</a:t>
            </a:r>
            <a:r>
              <a:rPr lang="ja-JP" altLang="en-US" sz="2000"/>
              <a:t>’</a:t>
            </a:r>
            <a:r>
              <a:rPr lang="en-US" sz="2000"/>
              <a:t>t have spirited discussion when all teams agree on answers</a:t>
            </a:r>
          </a:p>
          <a:p>
            <a:pPr lvl="1">
              <a:lnSpc>
                <a:spcPct val="90000"/>
              </a:lnSpc>
            </a:pPr>
            <a:r>
              <a:rPr lang="en-US" sz="2000" b="1">
                <a:solidFill>
                  <a:schemeClr val="hlink"/>
                </a:solidFill>
              </a:rPr>
              <a:t>Questions too hard:</a:t>
            </a:r>
            <a:r>
              <a:rPr lang="en-US" sz="2000"/>
              <a:t>  Predictable frustration if groups of well-prepared students cannot arrive at the most reasonable answer because question has design flaws or requires </a:t>
            </a:r>
            <a:r>
              <a:rPr lang="ja-JP" altLang="en-US" sz="2000"/>
              <a:t>“</a:t>
            </a:r>
            <a:r>
              <a:rPr lang="en-US" sz="2000"/>
              <a:t>outside</a:t>
            </a:r>
            <a:r>
              <a:rPr lang="ja-JP" altLang="en-US" sz="2000"/>
              <a:t>”</a:t>
            </a:r>
            <a:r>
              <a:rPr lang="en-US" sz="2000"/>
              <a:t> knowledge</a:t>
            </a:r>
            <a:endParaRPr lang="en-US" sz="1800"/>
          </a:p>
        </p:txBody>
      </p:sp>
      <p:pic>
        <p:nvPicPr>
          <p:cNvPr id="160773" name="Picture 1029"/>
          <p:cNvPicPr>
            <a:picLocks noGrp="1" noChangeAspect="1" noChangeArrowheads="1"/>
          </p:cNvPicPr>
          <p:nvPr>
            <p:ph type="clipArt" sz="half" idx="1"/>
          </p:nvPr>
        </p:nvPicPr>
        <p:blipFill>
          <a:blip r:embed="rId3">
            <a:extLst>
              <a:ext uri="{28A0092B-C50C-407E-A947-70E740481C1C}">
                <a14:useLocalDpi xmlns:a14="http://schemas.microsoft.com/office/drawing/2010/main" val="0"/>
              </a:ext>
            </a:extLst>
          </a:blip>
          <a:srcRect/>
          <a:stretch>
            <a:fillRect/>
          </a:stretch>
        </p:blipFill>
        <p:spPr>
          <a:xfrm>
            <a:off x="228600" y="1143000"/>
            <a:ext cx="3962400" cy="5334000"/>
          </a:xfrm>
          <a:ln w="38100">
            <a:solidFill>
              <a:srgbClr val="FFFFFF"/>
            </a:solidFill>
            <a:miter lim="800000"/>
            <a:headEnd/>
            <a:tailEnd/>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animEffect transition="in" filter="wipe(left)">
                                      <p:cBhvr>
                                        <p:cTn id="7" dur="500"/>
                                        <p:tgtEl>
                                          <p:spTgt spid="160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0771">
                                            <p:txEl>
                                              <p:pRg st="1" end="1"/>
                                            </p:txEl>
                                          </p:spTgt>
                                        </p:tgtEl>
                                        <p:attrNameLst>
                                          <p:attrName>style.visibility</p:attrName>
                                        </p:attrNameLst>
                                      </p:cBhvr>
                                      <p:to>
                                        <p:strVal val="visible"/>
                                      </p:to>
                                    </p:set>
                                    <p:animEffect transition="in" filter="wipe(left)">
                                      <p:cBhvr>
                                        <p:cTn id="12" dur="500"/>
                                        <p:tgtEl>
                                          <p:spTgt spid="1607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0771">
                                            <p:txEl>
                                              <p:pRg st="2" end="2"/>
                                            </p:txEl>
                                          </p:spTgt>
                                        </p:tgtEl>
                                        <p:attrNameLst>
                                          <p:attrName>style.visibility</p:attrName>
                                        </p:attrNameLst>
                                      </p:cBhvr>
                                      <p:to>
                                        <p:strVal val="visible"/>
                                      </p:to>
                                    </p:set>
                                    <p:animEffect transition="in" filter="wipe(left)">
                                      <p:cBhvr>
                                        <p:cTn id="17" dur="500"/>
                                        <p:tgtEl>
                                          <p:spTgt spid="160771">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60771">
                                            <p:txEl>
                                              <p:pRg st="3" end="3"/>
                                            </p:txEl>
                                          </p:spTgt>
                                        </p:tgtEl>
                                        <p:attrNameLst>
                                          <p:attrName>style.visibility</p:attrName>
                                        </p:attrNameLst>
                                      </p:cBhvr>
                                      <p:to>
                                        <p:strVal val="visible"/>
                                      </p:to>
                                    </p:set>
                                    <p:animEffect transition="in" filter="wipe(left)">
                                      <p:cBhvr>
                                        <p:cTn id="20" dur="500"/>
                                        <p:tgtEl>
                                          <p:spTgt spid="160771">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60771">
                                            <p:txEl>
                                              <p:pRg st="4" end="4"/>
                                            </p:txEl>
                                          </p:spTgt>
                                        </p:tgtEl>
                                        <p:attrNameLst>
                                          <p:attrName>style.visibility</p:attrName>
                                        </p:attrNameLst>
                                      </p:cBhvr>
                                      <p:to>
                                        <p:strVal val="visible"/>
                                      </p:to>
                                    </p:set>
                                    <p:animEffect transition="in" filter="wipe(left)">
                                      <p:cBhvr>
                                        <p:cTn id="23" dur="500"/>
                                        <p:tgtEl>
                                          <p:spTgt spid="1607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build="p" autoUpdateAnimBg="0"/>
    </p:bldLst>
  </p:timing>
</p:sld>
</file>

<file path=ppt/theme/theme1.xml><?xml version="1.0" encoding="utf-8"?>
<a:theme xmlns:a="http://schemas.openxmlformats.org/drawingml/2006/main" name="Slide">
  <a:themeElements>
    <a:clrScheme name="Slide 1">
      <a:dk1>
        <a:srgbClr val="336699"/>
      </a:dk1>
      <a:lt1>
        <a:srgbClr val="FFFF66"/>
      </a:lt1>
      <a:dk2>
        <a:srgbClr val="000000"/>
      </a:dk2>
      <a:lt2>
        <a:srgbClr val="FFFF66"/>
      </a:lt2>
      <a:accent1>
        <a:srgbClr val="003399"/>
      </a:accent1>
      <a:accent2>
        <a:srgbClr val="468A4B"/>
      </a:accent2>
      <a:accent3>
        <a:srgbClr val="AAAAAA"/>
      </a:accent3>
      <a:accent4>
        <a:srgbClr val="DADA56"/>
      </a:accent4>
      <a:accent5>
        <a:srgbClr val="AAADCA"/>
      </a:accent5>
      <a:accent6>
        <a:srgbClr val="3F7D43"/>
      </a:accent6>
      <a:hlink>
        <a:srgbClr val="66CCFF"/>
      </a:hlink>
      <a:folHlink>
        <a:srgbClr val="F0E500"/>
      </a:folHlink>
    </a:clrScheme>
    <a:fontScheme name="Slide">
      <a:majorFont>
        <a:latin typeface="Tahoma"/>
        <a:ea typeface="ＭＳ Ｐゴシック"/>
        <a:cs typeface="ＭＳ Ｐゴシック"/>
      </a:majorFont>
      <a:minorFont>
        <a:latin typeface="Tahom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ahoma" charset="0"/>
            <a:ea typeface="ＭＳ Ｐゴシック" charset="0"/>
          </a:defRPr>
        </a:defPPr>
      </a:lstStyle>
    </a:lnDef>
  </a:objectDefaults>
  <a:extraClrSchemeLst>
    <a:extraClrScheme>
      <a:clrScheme name="Slide 1">
        <a:dk1>
          <a:srgbClr val="336699"/>
        </a:dk1>
        <a:lt1>
          <a:srgbClr val="FFFF66"/>
        </a:lt1>
        <a:dk2>
          <a:srgbClr val="000000"/>
        </a:dk2>
        <a:lt2>
          <a:srgbClr val="FFFF66"/>
        </a:lt2>
        <a:accent1>
          <a:srgbClr val="003399"/>
        </a:accent1>
        <a:accent2>
          <a:srgbClr val="468A4B"/>
        </a:accent2>
        <a:accent3>
          <a:srgbClr val="AAAAAA"/>
        </a:accent3>
        <a:accent4>
          <a:srgbClr val="DADA56"/>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2004:Templates:Presentations:Designs:Slide</Template>
  <TotalTime>393</TotalTime>
  <Words>1356</Words>
  <Application>Microsoft Macintosh PowerPoint</Application>
  <PresentationFormat>On-screen Show (4:3)</PresentationFormat>
  <Paragraphs>244</Paragraphs>
  <Slides>26</Slides>
  <Notes>26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Tahoma</vt:lpstr>
      <vt:lpstr>ＭＳ Ｐゴシック</vt:lpstr>
      <vt:lpstr>Wingdings</vt:lpstr>
      <vt:lpstr>Lucida Grande</vt:lpstr>
      <vt:lpstr>MS Pゴシック</vt:lpstr>
      <vt:lpstr>Verdana</vt:lpstr>
      <vt:lpstr>Slide</vt:lpstr>
      <vt:lpstr>Team-Based Learning in an Integrated Medical Sciences Curriculum</vt:lpstr>
      <vt:lpstr>Creation of A TBL Module</vt:lpstr>
      <vt:lpstr>Creation of TBL Module: 1</vt:lpstr>
      <vt:lpstr>Creation of TBL module:  2</vt:lpstr>
      <vt:lpstr>Creation of TBL Module: 3</vt:lpstr>
      <vt:lpstr>Creation of TBL Module:  4</vt:lpstr>
      <vt:lpstr>Readiness Assessment Test: sample multiple choice question</vt:lpstr>
      <vt:lpstr>Creation of TBL Module:  5</vt:lpstr>
      <vt:lpstr>Application Exercise</vt:lpstr>
      <vt:lpstr>  A 74-year-old man with            a worried daughter</vt:lpstr>
      <vt:lpstr>History, Physical Exam, and Mental Status Exam</vt:lpstr>
      <vt:lpstr>Question 1</vt:lpstr>
      <vt:lpstr>Question 2</vt:lpstr>
      <vt:lpstr>Question 3</vt:lpstr>
      <vt:lpstr>MRI scan of brain, with contrast</vt:lpstr>
      <vt:lpstr>Treatment Decisions</vt:lpstr>
      <vt:lpstr>Question 4</vt:lpstr>
      <vt:lpstr>Question 5</vt:lpstr>
      <vt:lpstr>The rest of the story</vt:lpstr>
      <vt:lpstr>PowerPoint Presentation</vt:lpstr>
      <vt:lpstr>Pathogenesis</vt:lpstr>
      <vt:lpstr>PowerPoint Presentation</vt:lpstr>
      <vt:lpstr>Genetic counseling</vt:lpstr>
      <vt:lpstr>Neuro-surgeons at work</vt:lpstr>
      <vt:lpstr>Creating TBL module:  6</vt:lpstr>
      <vt:lpstr>Creating TBL Module:  7</vt:lpstr>
    </vt:vector>
  </TitlesOfParts>
  <Company>wright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 74-year-old man with            a worried daughter</dc:title>
  <dc:creator>Paul Koles</dc:creator>
  <cp:lastModifiedBy>Cassie</cp:lastModifiedBy>
  <cp:revision>18</cp:revision>
  <cp:lastPrinted>2005-06-01T17:03:12Z</cp:lastPrinted>
  <dcterms:created xsi:type="dcterms:W3CDTF">2003-10-11T23:32:45Z</dcterms:created>
  <dcterms:modified xsi:type="dcterms:W3CDTF">2014-07-11T13:54:29Z</dcterms:modified>
</cp:coreProperties>
</file>